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9"/>
  </p:notesMasterIdLst>
  <p:sldIdLst>
    <p:sldId id="256" r:id="rId3"/>
    <p:sldId id="2560" r:id="rId4"/>
    <p:sldId id="2561" r:id="rId5"/>
    <p:sldId id="2562" r:id="rId6"/>
    <p:sldId id="2558" r:id="rId7"/>
    <p:sldId id="2559" r:id="rId8"/>
  </p:sldIdLst>
  <p:sldSz cx="12192000" cy="6858000"/>
  <p:notesSz cx="6858000" cy="9144000"/>
  <p:defaultTextStyle>
    <a:defPPr>
      <a:defRPr lang="es-C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B8DE25C-F8A1-E2ED-2BA1-455CCCD84C51}" name="Jorge Alejandro Hidalgo López" initials="JH" userId="S::jhidalgo@icafe.cr::165ae0b1-4c40-4a51-b33d-0577af1465f0" providerId="AD"/>
  <p188:author id="{AE95C884-D084-C9DC-0CCA-D1FDF7D8394A}" name="MARIA VALERIA CORTES ARGUEDAS" initials="MC" userId="S::mcortesa@ulicori.net::8ca958ba-f199-46ff-81f1-9e8308162b65" providerId="AD"/>
  <p188:author id="{D3BC1BEE-A921-8A99-EEBF-820515B07BA4}" name="Alcides Quirós Madrigal" initials="AQ" userId="S::aquiros@icafe.cr::563ef6b0-44ac-4dc2-bb80-7730568c189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06CA"/>
    <a:srgbClr val="60FF4B"/>
    <a:srgbClr val="FF3300"/>
    <a:srgbClr val="00B0F0"/>
    <a:srgbClr val="002060"/>
    <a:srgbClr val="34507B"/>
    <a:srgbClr val="499057"/>
    <a:srgbClr val="83A589"/>
    <a:srgbClr val="6DA67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373B84E-577F-42B3-A082-F2F022A12453}" v="17" dt="2026-10-06T20:14:43.95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52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58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an Carlos Castillo Molina" userId="3321f39d-c43d-4dc1-aab8-e37c264880eb" providerId="ADAL" clId="{CF0E7DC8-4F83-4E08-A75A-7ECE842A8D81}"/>
    <pc:docChg chg="undo redo custSel addSld delSld modSld">
      <pc:chgData name="Juan Carlos Castillo Molina" userId="3321f39d-c43d-4dc1-aab8-e37c264880eb" providerId="ADAL" clId="{CF0E7DC8-4F83-4E08-A75A-7ECE842A8D81}" dt="2026-10-06T20:14:50.524" v="1858" actId="14100"/>
      <pc:docMkLst>
        <pc:docMk/>
      </pc:docMkLst>
      <pc:sldChg chg="modSp mod">
        <pc:chgData name="Juan Carlos Castillo Molina" userId="3321f39d-c43d-4dc1-aab8-e37c264880eb" providerId="ADAL" clId="{CF0E7DC8-4F83-4E08-A75A-7ECE842A8D81}" dt="2026-10-06T17:19:19.362" v="1702" actId="20577"/>
        <pc:sldMkLst>
          <pc:docMk/>
          <pc:sldMk cId="4284725626" sldId="256"/>
        </pc:sldMkLst>
        <pc:spChg chg="mod">
          <ac:chgData name="Juan Carlos Castillo Molina" userId="3321f39d-c43d-4dc1-aab8-e37c264880eb" providerId="ADAL" clId="{CF0E7DC8-4F83-4E08-A75A-7ECE842A8D81}" dt="2026-10-06T17:19:19.362" v="1702" actId="20577"/>
          <ac:spMkLst>
            <pc:docMk/>
            <pc:sldMk cId="4284725626" sldId="256"/>
            <ac:spMk id="6" creationId="{36AB1472-46B9-4B0A-99DC-7E1FA61E84DC}"/>
          </ac:spMkLst>
        </pc:spChg>
      </pc:sldChg>
      <pc:sldChg chg="addSp delSp modSp del mod">
        <pc:chgData name="Juan Carlos Castillo Molina" userId="3321f39d-c43d-4dc1-aab8-e37c264880eb" providerId="ADAL" clId="{CF0E7DC8-4F83-4E08-A75A-7ECE842A8D81}" dt="2026-10-06T17:20:52.041" v="1769" actId="47"/>
        <pc:sldMkLst>
          <pc:docMk/>
          <pc:sldMk cId="263347290" sldId="2556"/>
        </pc:sldMkLst>
        <pc:spChg chg="mod">
          <ac:chgData name="Juan Carlos Castillo Molina" userId="3321f39d-c43d-4dc1-aab8-e37c264880eb" providerId="ADAL" clId="{CF0E7DC8-4F83-4E08-A75A-7ECE842A8D81}" dt="2026-10-06T17:19:57.124" v="1758"/>
          <ac:spMkLst>
            <pc:docMk/>
            <pc:sldMk cId="263347290" sldId="2556"/>
            <ac:spMk id="3" creationId="{87308295-AB40-3C40-F446-14DB01B3212A}"/>
          </ac:spMkLst>
        </pc:spChg>
      </pc:sldChg>
      <pc:sldChg chg="addSp delSp modSp del mod">
        <pc:chgData name="Juan Carlos Castillo Molina" userId="3321f39d-c43d-4dc1-aab8-e37c264880eb" providerId="ADAL" clId="{CF0E7DC8-4F83-4E08-A75A-7ECE842A8D81}" dt="2026-10-06T17:20:39.684" v="1767" actId="47"/>
        <pc:sldMkLst>
          <pc:docMk/>
          <pc:sldMk cId="4186037163" sldId="2557"/>
        </pc:sldMkLst>
        <pc:spChg chg="mod">
          <ac:chgData name="Juan Carlos Castillo Molina" userId="3321f39d-c43d-4dc1-aab8-e37c264880eb" providerId="ADAL" clId="{CF0E7DC8-4F83-4E08-A75A-7ECE842A8D81}" dt="2026-10-06T17:20:05.552" v="1760"/>
          <ac:spMkLst>
            <pc:docMk/>
            <pc:sldMk cId="4186037163" sldId="2557"/>
            <ac:spMk id="8" creationId="{46489F10-1B1C-29DE-B8AD-88D46430E4AD}"/>
          </ac:spMkLst>
        </pc:spChg>
      </pc:sldChg>
      <pc:sldChg chg="addSp delSp modSp mod">
        <pc:chgData name="Juan Carlos Castillo Molina" userId="3321f39d-c43d-4dc1-aab8-e37c264880eb" providerId="ADAL" clId="{CF0E7DC8-4F83-4E08-A75A-7ECE842A8D81}" dt="2026-10-06T20:14:50.524" v="1858" actId="14100"/>
        <pc:sldMkLst>
          <pc:docMk/>
          <pc:sldMk cId="1636667196" sldId="2558"/>
        </pc:sldMkLst>
        <pc:spChg chg="mod">
          <ac:chgData name="Juan Carlos Castillo Molina" userId="3321f39d-c43d-4dc1-aab8-e37c264880eb" providerId="ADAL" clId="{CF0E7DC8-4F83-4E08-A75A-7ECE842A8D81}" dt="2026-10-06T17:20:13.335" v="1762"/>
          <ac:spMkLst>
            <pc:docMk/>
            <pc:sldMk cId="1636667196" sldId="2558"/>
            <ac:spMk id="4" creationId="{A60CFAD0-C18E-8430-5653-649ADF4BEE77}"/>
          </ac:spMkLst>
        </pc:spChg>
        <pc:graphicFrameChg chg="add del mod modGraphic">
          <ac:chgData name="Juan Carlos Castillo Molina" userId="3321f39d-c43d-4dc1-aab8-e37c264880eb" providerId="ADAL" clId="{CF0E7DC8-4F83-4E08-A75A-7ECE842A8D81}" dt="2026-10-06T17:20:22.956" v="1764" actId="478"/>
          <ac:graphicFrameMkLst>
            <pc:docMk/>
            <pc:sldMk cId="1636667196" sldId="2558"/>
            <ac:graphicFrameMk id="5" creationId="{7FC2ADAC-18EA-D824-1B07-935E4A30B3A2}"/>
          </ac:graphicFrameMkLst>
        </pc:graphicFrameChg>
        <pc:graphicFrameChg chg="add mod modGraphic">
          <ac:chgData name="Juan Carlos Castillo Molina" userId="3321f39d-c43d-4dc1-aab8-e37c264880eb" providerId="ADAL" clId="{CF0E7DC8-4F83-4E08-A75A-7ECE842A8D81}" dt="2026-10-06T20:14:50.524" v="1858" actId="14100"/>
          <ac:graphicFrameMkLst>
            <pc:docMk/>
            <pc:sldMk cId="1636667196" sldId="2558"/>
            <ac:graphicFrameMk id="5" creationId="{CEF411BD-288C-BEA9-C01E-54B562B91101}"/>
          </ac:graphicFrameMkLst>
        </pc:graphicFrameChg>
        <pc:graphicFrameChg chg="add del mod modGraphic">
          <ac:chgData name="Juan Carlos Castillo Molina" userId="3321f39d-c43d-4dc1-aab8-e37c264880eb" providerId="ADAL" clId="{CF0E7DC8-4F83-4E08-A75A-7ECE842A8D81}" dt="2026-10-06T20:14:34.781" v="1855" actId="478"/>
          <ac:graphicFrameMkLst>
            <pc:docMk/>
            <pc:sldMk cId="1636667196" sldId="2558"/>
            <ac:graphicFrameMk id="6" creationId="{B368EB21-F401-D6BB-F17B-C0EBE21D3F80}"/>
          </ac:graphicFrameMkLst>
        </pc:graphicFrameChg>
        <pc:graphicFrameChg chg="add del mod">
          <ac:chgData name="Juan Carlos Castillo Molina" userId="3321f39d-c43d-4dc1-aab8-e37c264880eb" providerId="ADAL" clId="{CF0E7DC8-4F83-4E08-A75A-7ECE842A8D81}" dt="2026-10-06T18:18:52.148" v="1799" actId="478"/>
          <ac:graphicFrameMkLst>
            <pc:docMk/>
            <pc:sldMk cId="1636667196" sldId="2558"/>
            <ac:graphicFrameMk id="7" creationId="{7C91938B-C033-45A8-B772-192C7F469E4B}"/>
          </ac:graphicFrameMkLst>
        </pc:graphicFrameChg>
        <pc:graphicFrameChg chg="add mod">
          <ac:chgData name="Juan Carlos Castillo Molina" userId="3321f39d-c43d-4dc1-aab8-e37c264880eb" providerId="ADAL" clId="{CF0E7DC8-4F83-4E08-A75A-7ECE842A8D81}" dt="2026-10-06T18:19:23.649" v="1804" actId="14100"/>
          <ac:graphicFrameMkLst>
            <pc:docMk/>
            <pc:sldMk cId="1636667196" sldId="2558"/>
            <ac:graphicFrameMk id="8" creationId="{7C91938B-C033-45A8-B772-192C7F469E4B}"/>
          </ac:graphicFrameMkLst>
        </pc:graphicFrameChg>
      </pc:sldChg>
      <pc:sldChg chg="addSp delSp modSp mod">
        <pc:chgData name="Juan Carlos Castillo Molina" userId="3321f39d-c43d-4dc1-aab8-e37c264880eb" providerId="ADAL" clId="{CF0E7DC8-4F83-4E08-A75A-7ECE842A8D81}" dt="2026-10-06T18:29:46.351" v="1848" actId="20577"/>
        <pc:sldMkLst>
          <pc:docMk/>
          <pc:sldMk cId="1991370206" sldId="2559"/>
        </pc:sldMkLst>
        <pc:spChg chg="mod">
          <ac:chgData name="Juan Carlos Castillo Molina" userId="3321f39d-c43d-4dc1-aab8-e37c264880eb" providerId="ADAL" clId="{CF0E7DC8-4F83-4E08-A75A-7ECE842A8D81}" dt="2026-10-06T18:29:39.379" v="1836" actId="20577"/>
          <ac:spMkLst>
            <pc:docMk/>
            <pc:sldMk cId="1991370206" sldId="2559"/>
            <ac:spMk id="3" creationId="{17FB8DA8-45C0-2404-B43D-2AC245B93FBC}"/>
          </ac:spMkLst>
        </pc:spChg>
        <pc:spChg chg="mod">
          <ac:chgData name="Juan Carlos Castillo Molina" userId="3321f39d-c43d-4dc1-aab8-e37c264880eb" providerId="ADAL" clId="{CF0E7DC8-4F83-4E08-A75A-7ECE842A8D81}" dt="2026-10-06T17:20:17.689" v="1763"/>
          <ac:spMkLst>
            <pc:docMk/>
            <pc:sldMk cId="1991370206" sldId="2559"/>
            <ac:spMk id="4" creationId="{2B426963-1096-9604-3DE9-AE1AC8FC6352}"/>
          </ac:spMkLst>
        </pc:spChg>
        <pc:graphicFrameChg chg="add del mod modGraphic">
          <ac:chgData name="Juan Carlos Castillo Molina" userId="3321f39d-c43d-4dc1-aab8-e37c264880eb" providerId="ADAL" clId="{CF0E7DC8-4F83-4E08-A75A-7ECE842A8D81}" dt="2026-10-06T17:20:26.395" v="1765" actId="478"/>
          <ac:graphicFrameMkLst>
            <pc:docMk/>
            <pc:sldMk cId="1991370206" sldId="2559"/>
            <ac:graphicFrameMk id="5" creationId="{8CC4646C-C827-B73E-A63E-C10F3138BC59}"/>
          </ac:graphicFrameMkLst>
        </pc:graphicFrameChg>
        <pc:graphicFrameChg chg="add mod modGraphic">
          <ac:chgData name="Juan Carlos Castillo Molina" userId="3321f39d-c43d-4dc1-aab8-e37c264880eb" providerId="ADAL" clId="{CF0E7DC8-4F83-4E08-A75A-7ECE842A8D81}" dt="2026-10-06T18:29:46.351" v="1848" actId="20577"/>
          <ac:graphicFrameMkLst>
            <pc:docMk/>
            <pc:sldMk cId="1991370206" sldId="2559"/>
            <ac:graphicFrameMk id="6" creationId="{97791C20-A558-C75F-50F6-57B0996DBEB0}"/>
          </ac:graphicFrameMkLst>
        </pc:graphicFrameChg>
      </pc:sldChg>
      <pc:sldChg chg="addSp delSp modSp mod">
        <pc:chgData name="Juan Carlos Castillo Molina" userId="3321f39d-c43d-4dc1-aab8-e37c264880eb" providerId="ADAL" clId="{CF0E7DC8-4F83-4E08-A75A-7ECE842A8D81}" dt="2026-10-06T17:37:36.697" v="1782" actId="14100"/>
        <pc:sldMkLst>
          <pc:docMk/>
          <pc:sldMk cId="1480523509" sldId="2560"/>
        </pc:sldMkLst>
        <pc:spChg chg="mod">
          <ac:chgData name="Juan Carlos Castillo Molina" userId="3321f39d-c43d-4dc1-aab8-e37c264880eb" providerId="ADAL" clId="{CF0E7DC8-4F83-4E08-A75A-7ECE842A8D81}" dt="2026-10-06T17:19:28.616" v="1707" actId="20577"/>
          <ac:spMkLst>
            <pc:docMk/>
            <pc:sldMk cId="1480523509" sldId="2560"/>
            <ac:spMk id="13" creationId="{FA668C88-CCA5-236F-DB43-5BB14BEE2208}"/>
          </ac:spMkLst>
        </pc:spChg>
        <pc:spChg chg="mod">
          <ac:chgData name="Juan Carlos Castillo Molina" userId="3321f39d-c43d-4dc1-aab8-e37c264880eb" providerId="ADAL" clId="{CF0E7DC8-4F83-4E08-A75A-7ECE842A8D81}" dt="2026-10-06T17:19:45.424" v="1757" actId="20577"/>
          <ac:spMkLst>
            <pc:docMk/>
            <pc:sldMk cId="1480523509" sldId="2560"/>
            <ac:spMk id="14" creationId="{ED9C0109-8FE2-7AA7-B0C9-DA1EFF2B43DF}"/>
          </ac:spMkLst>
        </pc:spChg>
        <pc:graphicFrameChg chg="add del mod">
          <ac:chgData name="Juan Carlos Castillo Molina" userId="3321f39d-c43d-4dc1-aab8-e37c264880eb" providerId="ADAL" clId="{CF0E7DC8-4F83-4E08-A75A-7ECE842A8D81}" dt="2026-10-06T17:19:31.755" v="1708" actId="478"/>
          <ac:graphicFrameMkLst>
            <pc:docMk/>
            <pc:sldMk cId="1480523509" sldId="2560"/>
            <ac:graphicFrameMk id="2" creationId="{46BF8D7F-CC16-6ED3-9422-9F695A1B4873}"/>
          </ac:graphicFrameMkLst>
        </pc:graphicFrameChg>
        <pc:graphicFrameChg chg="add del mod">
          <ac:chgData name="Juan Carlos Castillo Molina" userId="3321f39d-c43d-4dc1-aab8-e37c264880eb" providerId="ADAL" clId="{CF0E7DC8-4F83-4E08-A75A-7ECE842A8D81}" dt="2026-10-06T17:35:03.595" v="1772" actId="478"/>
          <ac:graphicFrameMkLst>
            <pc:docMk/>
            <pc:sldMk cId="1480523509" sldId="2560"/>
            <ac:graphicFrameMk id="3" creationId="{B9171938-49B5-98C4-4E9A-5EFA20948775}"/>
          </ac:graphicFrameMkLst>
        </pc:graphicFrameChg>
        <pc:graphicFrameChg chg="add del mod">
          <ac:chgData name="Juan Carlos Castillo Molina" userId="3321f39d-c43d-4dc1-aab8-e37c264880eb" providerId="ADAL" clId="{CF0E7DC8-4F83-4E08-A75A-7ECE842A8D81}" dt="2026-10-06T17:35:19.979" v="1775" actId="478"/>
          <ac:graphicFrameMkLst>
            <pc:docMk/>
            <pc:sldMk cId="1480523509" sldId="2560"/>
            <ac:graphicFrameMk id="4" creationId="{3514146A-297F-EABD-E3B9-B598710924B2}"/>
          </ac:graphicFrameMkLst>
        </pc:graphicFrameChg>
        <pc:graphicFrameChg chg="add del mod modGraphic">
          <ac:chgData name="Juan Carlos Castillo Molina" userId="3321f39d-c43d-4dc1-aab8-e37c264880eb" providerId="ADAL" clId="{CF0E7DC8-4F83-4E08-A75A-7ECE842A8D81}" dt="2026-10-06T17:37:25.781" v="1779" actId="478"/>
          <ac:graphicFrameMkLst>
            <pc:docMk/>
            <pc:sldMk cId="1480523509" sldId="2560"/>
            <ac:graphicFrameMk id="5" creationId="{73725F7B-D963-DD5C-9477-3EAFF511FE0A}"/>
          </ac:graphicFrameMkLst>
        </pc:graphicFrameChg>
        <pc:graphicFrameChg chg="add mod modGraphic">
          <ac:chgData name="Juan Carlos Castillo Molina" userId="3321f39d-c43d-4dc1-aab8-e37c264880eb" providerId="ADAL" clId="{CF0E7DC8-4F83-4E08-A75A-7ECE842A8D81}" dt="2026-10-06T17:37:36.697" v="1782" actId="14100"/>
          <ac:graphicFrameMkLst>
            <pc:docMk/>
            <pc:sldMk cId="1480523509" sldId="2560"/>
            <ac:graphicFrameMk id="6" creationId="{E35ADF98-D9AC-54F2-2310-0BE28F150A80}"/>
          </ac:graphicFrameMkLst>
        </pc:graphicFrameChg>
      </pc:sldChg>
      <pc:sldChg chg="addSp delSp modSp add mod">
        <pc:chgData name="Juan Carlos Castillo Molina" userId="3321f39d-c43d-4dc1-aab8-e37c264880eb" providerId="ADAL" clId="{CF0E7DC8-4F83-4E08-A75A-7ECE842A8D81}" dt="2026-10-06T20:14:23.380" v="1854" actId="14100"/>
        <pc:sldMkLst>
          <pc:docMk/>
          <pc:sldMk cId="1295303183" sldId="2561"/>
        </pc:sldMkLst>
        <pc:spChg chg="mod">
          <ac:chgData name="Juan Carlos Castillo Molina" userId="3321f39d-c43d-4dc1-aab8-e37c264880eb" providerId="ADAL" clId="{CF0E7DC8-4F83-4E08-A75A-7ECE842A8D81}" dt="2026-10-06T17:20:01.595" v="1759"/>
          <ac:spMkLst>
            <pc:docMk/>
            <pc:sldMk cId="1295303183" sldId="2561"/>
            <ac:spMk id="3" creationId="{2003DEE0-CD2D-530B-7F1C-3A6F1C6D814D}"/>
          </ac:spMkLst>
        </pc:spChg>
        <pc:graphicFrameChg chg="add mod modGraphic">
          <ac:chgData name="Juan Carlos Castillo Molina" userId="3321f39d-c43d-4dc1-aab8-e37c264880eb" providerId="ADAL" clId="{CF0E7DC8-4F83-4E08-A75A-7ECE842A8D81}" dt="2026-10-06T20:14:23.380" v="1854" actId="14100"/>
          <ac:graphicFrameMkLst>
            <pc:docMk/>
            <pc:sldMk cId="1295303183" sldId="2561"/>
            <ac:graphicFrameMk id="5" creationId="{1989F338-0A03-A6E3-76E9-F8247F08ED12}"/>
          </ac:graphicFrameMkLst>
        </pc:graphicFrameChg>
        <pc:graphicFrameChg chg="add del mod modGraphic">
          <ac:chgData name="Juan Carlos Castillo Molina" userId="3321f39d-c43d-4dc1-aab8-e37c264880eb" providerId="ADAL" clId="{CF0E7DC8-4F83-4E08-A75A-7ECE842A8D81}" dt="2026-10-06T17:20:46.552" v="1768" actId="478"/>
          <ac:graphicFrameMkLst>
            <pc:docMk/>
            <pc:sldMk cId="1295303183" sldId="2561"/>
            <ac:graphicFrameMk id="5" creationId="{3278D426-D57B-166F-BEEB-3702339646D1}"/>
          </ac:graphicFrameMkLst>
        </pc:graphicFrameChg>
        <pc:graphicFrameChg chg="add del mod modGraphic">
          <ac:chgData name="Juan Carlos Castillo Molina" userId="3321f39d-c43d-4dc1-aab8-e37c264880eb" providerId="ADAL" clId="{CF0E7DC8-4F83-4E08-A75A-7ECE842A8D81}" dt="2026-10-06T20:13:37.830" v="1849" actId="478"/>
          <ac:graphicFrameMkLst>
            <pc:docMk/>
            <pc:sldMk cId="1295303183" sldId="2561"/>
            <ac:graphicFrameMk id="6" creationId="{1E275F77-22F5-58B2-C761-8AAA6FE873AC}"/>
          </ac:graphicFrameMkLst>
        </pc:graphicFrameChg>
      </pc:sldChg>
      <pc:sldChg chg="addSp delSp modSp add mod">
        <pc:chgData name="Juan Carlos Castillo Molina" userId="3321f39d-c43d-4dc1-aab8-e37c264880eb" providerId="ADAL" clId="{CF0E7DC8-4F83-4E08-A75A-7ECE842A8D81}" dt="2026-10-06T18:11:59.563" v="1790" actId="1076"/>
        <pc:sldMkLst>
          <pc:docMk/>
          <pc:sldMk cId="11013152" sldId="2562"/>
        </pc:sldMkLst>
        <pc:spChg chg="mod">
          <ac:chgData name="Juan Carlos Castillo Molina" userId="3321f39d-c43d-4dc1-aab8-e37c264880eb" providerId="ADAL" clId="{CF0E7DC8-4F83-4E08-A75A-7ECE842A8D81}" dt="2026-10-06T17:20:09.562" v="1761"/>
          <ac:spMkLst>
            <pc:docMk/>
            <pc:sldMk cId="11013152" sldId="2562"/>
            <ac:spMk id="8" creationId="{095E6C09-DA4D-A64F-3C9D-CB35E8080614}"/>
          </ac:spMkLst>
        </pc:spChg>
        <pc:graphicFrameChg chg="add del mod modGraphic">
          <ac:chgData name="Juan Carlos Castillo Molina" userId="3321f39d-c43d-4dc1-aab8-e37c264880eb" providerId="ADAL" clId="{CF0E7DC8-4F83-4E08-A75A-7ECE842A8D81}" dt="2026-10-06T17:20:36.243" v="1766" actId="478"/>
          <ac:graphicFrameMkLst>
            <pc:docMk/>
            <pc:sldMk cId="11013152" sldId="2562"/>
            <ac:graphicFrameMk id="2" creationId="{0C08BF67-0328-9998-9158-884CE444C2A4}"/>
          </ac:graphicFrameMkLst>
        </pc:graphicFrameChg>
        <pc:graphicFrameChg chg="add mod modGraphic">
          <ac:chgData name="Juan Carlos Castillo Molina" userId="3321f39d-c43d-4dc1-aab8-e37c264880eb" providerId="ADAL" clId="{CF0E7DC8-4F83-4E08-A75A-7ECE842A8D81}" dt="2026-10-06T18:11:59.563" v="1790" actId="1076"/>
          <ac:graphicFrameMkLst>
            <pc:docMk/>
            <pc:sldMk cId="11013152" sldId="2562"/>
            <ac:graphicFrameMk id="3" creationId="{D66AB7CF-4FA6-4C2B-5291-9D10C4D31454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'Diap 6'!$O$185</c:f>
              <c:strCache>
                <c:ptCount val="1"/>
                <c:pt idx="0">
                  <c:v>Precio Promedio Exportacion USD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2736-4278-B8CB-B74A7F80B3C8}"/>
              </c:ext>
            </c:extLst>
          </c:dPt>
          <c:dPt>
            <c:idx val="1"/>
            <c:invertIfNegative val="0"/>
            <c:bubble3D val="0"/>
            <c:spPr>
              <a:solidFill>
                <a:srgbClr val="0070C0"/>
              </a:solidFill>
              <a:ln>
                <a:solidFill>
                  <a:srgbClr val="7030A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2736-4278-B8CB-B74A7F80B3C8}"/>
              </c:ext>
            </c:extLst>
          </c:dPt>
          <c:dPt>
            <c:idx val="2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2736-4278-B8CB-B74A7F80B3C8}"/>
              </c:ext>
            </c:extLst>
          </c:dPt>
          <c:dLbls>
            <c:dLbl>
              <c:idx val="0"/>
              <c:layout>
                <c:manualLayout>
                  <c:x val="-2.0492588145942216E-2"/>
                  <c:y val="-2.74961291138040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736-4278-B8CB-B74A7F80B3C8}"/>
                </c:ext>
              </c:extLst>
            </c:dLbl>
            <c:dLbl>
              <c:idx val="1"/>
              <c:layout>
                <c:manualLayout>
                  <c:x val="-1.3593218643346504E-3"/>
                  <c:y val="1.856445420504622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736-4278-B8CB-B74A7F80B3C8}"/>
                </c:ext>
              </c:extLst>
            </c:dLbl>
            <c:dLbl>
              <c:idx val="2"/>
              <c:layout>
                <c:manualLayout>
                  <c:x val="2.0590847261088736E-2"/>
                  <c:y val="-5.01635251923593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736-4278-B8CB-B74A7F80B3C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'Diap 6'!$Q$184:$S$184</c:f>
              <c:strCache>
                <c:ptCount val="3"/>
                <c:pt idx="0">
                  <c:v>2023-2024</c:v>
                </c:pt>
                <c:pt idx="1">
                  <c:v> 2024-2025 </c:v>
                </c:pt>
                <c:pt idx="2">
                  <c:v> 2025-2026 </c:v>
                </c:pt>
              </c:strCache>
            </c:strRef>
          </c:cat>
          <c:val>
            <c:numRef>
              <c:f>'Diap 6'!$Q$185:$S$185</c:f>
              <c:numCache>
                <c:formatCode>_(* #,##0.00_);_(* \(#,##0.00\);_(* "-"??_);_(@_)</c:formatCode>
                <c:ptCount val="3"/>
                <c:pt idx="0">
                  <c:v>255.8</c:v>
                </c:pt>
                <c:pt idx="1">
                  <c:v>325.36</c:v>
                </c:pt>
                <c:pt idx="2">
                  <c:v>314.01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736-4278-B8CB-B74A7F80B3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40128896"/>
        <c:axId val="1015779808"/>
      </c:barChart>
      <c:lineChart>
        <c:grouping val="standard"/>
        <c:varyColors val="0"/>
        <c:ser>
          <c:idx val="1"/>
          <c:order val="1"/>
          <c:tx>
            <c:strRef>
              <c:f>'Diap 6'!$O$186</c:f>
              <c:strCache>
                <c:ptCount val="1"/>
                <c:pt idx="0">
                  <c:v>Precio Promedio CN CRC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'Diap 6'!$Q$184:$S$184</c:f>
              <c:strCache>
                <c:ptCount val="3"/>
                <c:pt idx="0">
                  <c:v>2023-2024</c:v>
                </c:pt>
                <c:pt idx="1">
                  <c:v> 2024-2025 </c:v>
                </c:pt>
                <c:pt idx="2">
                  <c:v> 2025-2026 </c:v>
                </c:pt>
              </c:strCache>
            </c:strRef>
          </c:cat>
          <c:val>
            <c:numRef>
              <c:f>'Diap 6'!$Q$186:$S$186</c:f>
              <c:numCache>
                <c:formatCode>_(* #,##0.00_);_(* \(#,##0.00\);_(* "-"??_);_(@_)</c:formatCode>
                <c:ptCount val="3"/>
                <c:pt idx="0">
                  <c:v>2290.69</c:v>
                </c:pt>
                <c:pt idx="1">
                  <c:v>3158.59</c:v>
                </c:pt>
                <c:pt idx="2">
                  <c:v>2329.15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2736-4278-B8CB-B74A7F80B3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78251136"/>
        <c:axId val="1454926112"/>
      </c:lineChart>
      <c:catAx>
        <c:axId val="1778251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54926112"/>
        <c:crosses val="autoZero"/>
        <c:auto val="1"/>
        <c:lblAlgn val="ctr"/>
        <c:lblOffset val="100"/>
        <c:noMultiLvlLbl val="0"/>
      </c:catAx>
      <c:valAx>
        <c:axId val="1454926112"/>
        <c:scaling>
          <c:orientation val="minMax"/>
        </c:scaling>
        <c:delete val="0"/>
        <c:axPos val="l"/>
        <c:numFmt formatCode="_(* #,##0.00_);_(* \(#,##0.0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8251136"/>
        <c:crosses val="autoZero"/>
        <c:crossBetween val="between"/>
      </c:valAx>
      <c:valAx>
        <c:axId val="1015779808"/>
        <c:scaling>
          <c:orientation val="minMax"/>
        </c:scaling>
        <c:delete val="0"/>
        <c:axPos val="r"/>
        <c:numFmt formatCode="_(* #,##0.00_);_(* \(#,##0.00\);_(* &quot;-&quot;??_);_(@_)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40128896"/>
        <c:crosses val="max"/>
        <c:crossBetween val="between"/>
      </c:valAx>
      <c:catAx>
        <c:axId val="134012889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01577980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2674458729137146"/>
          <c:y val="0.82001018188034058"/>
          <c:w val="0.34320514761922272"/>
          <c:h val="0.1632024270872440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D7B7C8-A469-4311-B95E-6D8224B95227}" type="datetimeFigureOut">
              <a:rPr lang="es-CR" smtClean="0"/>
              <a:t>6/10/2026</a:t>
            </a:fld>
            <a:endParaRPr lang="es-C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A1F829-7979-4A36-9F32-90186E00557B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970213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03BDD5-A8A1-C67F-A38C-78DF56A27E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53A175E-A8FE-209C-5D4D-846C87B566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5F51D93-06A6-0FE2-B7B4-91EB0F7EF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22874-C915-465C-9D23-2B6D09CEAEAA}" type="datetimeFigureOut">
              <a:rPr lang="es-CR" smtClean="0"/>
              <a:t>6/10/2026</a:t>
            </a:fld>
            <a:endParaRPr lang="es-CR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52CBB32-D4A6-3B98-7983-5F72A5A47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FB08B86-7823-6F6F-3341-50A964940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5AB67-A2DF-4AFF-AC90-574A9F7408D1}" type="slidenum">
              <a:rPr lang="es-CR" smtClean="0"/>
              <a:t>‹Nº›</a:t>
            </a:fld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3239446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843C13-8368-2EAD-F8D8-AE91DF944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D97D5E9-D620-70BB-9103-FF1D67B600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601D6F6-57F9-7815-53C4-42D42917D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22874-C915-465C-9D23-2B6D09CEAEAA}" type="datetimeFigureOut">
              <a:rPr lang="es-CR" smtClean="0"/>
              <a:t>6/10/2026</a:t>
            </a:fld>
            <a:endParaRPr lang="es-CR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324964D-CA93-E897-B6DA-4C61670B0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FCA21D0-15B6-2E49-6622-2A0DAFEB5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5AB67-A2DF-4AFF-AC90-574A9F7408D1}" type="slidenum">
              <a:rPr lang="es-CR" smtClean="0"/>
              <a:t>‹Nº›</a:t>
            </a:fld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3367419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DCDD0E-2088-61C9-7539-47C5F3FE6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77C9777-449B-11E6-BED1-925DB4ED8D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722101B-6C94-4F45-F9A7-EA10DE951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22874-C915-465C-9D23-2B6D09CEAEAA}" type="datetimeFigureOut">
              <a:rPr lang="es-CR" smtClean="0"/>
              <a:t>6/10/2026</a:t>
            </a:fld>
            <a:endParaRPr lang="es-CR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AE94393-91AC-BFC7-6206-E8091606C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D8A2C4B-301B-DA52-826C-AEEAC0F2E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5AB67-A2DF-4AFF-AC90-574A9F7408D1}" type="slidenum">
              <a:rPr lang="es-CR" smtClean="0"/>
              <a:t>‹Nº›</a:t>
            </a:fld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2991440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9CA498-6434-F28F-CE89-FA9E7F374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F5C7EBC-1B70-032A-614F-B47BCCFB46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FD85FDE-7A5D-0BF0-71EC-95EE214776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A519B95-71E4-9746-D0F1-E057D4940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22874-C915-465C-9D23-2B6D09CEAEAA}" type="datetimeFigureOut">
              <a:rPr lang="es-CR" smtClean="0"/>
              <a:t>6/10/2026</a:t>
            </a:fld>
            <a:endParaRPr lang="es-CR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5C4AE0D-23C5-5B3E-B798-8CCB14167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A29B012-C15C-5E96-40FA-A717C3E39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5AB67-A2DF-4AFF-AC90-574A9F7408D1}" type="slidenum">
              <a:rPr lang="es-CR" smtClean="0"/>
              <a:t>‹Nº›</a:t>
            </a:fld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3945258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007A3E-4988-FE20-F418-0E4C84556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BE395AB-F06A-C957-D0DB-B739989C16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04D3E34-2D4D-AA8F-C0FB-9371CB217E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122E46C-4F7D-926A-D5D4-D289AB1358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103A4B1-EC34-312E-D9A2-D12EDAD31E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C02AF63-6DA5-071C-E96A-DFD95ADC46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22874-C915-465C-9D23-2B6D09CEAEAA}" type="datetimeFigureOut">
              <a:rPr lang="es-CR" smtClean="0"/>
              <a:t>6/10/2026</a:t>
            </a:fld>
            <a:endParaRPr lang="es-CR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E6D48E3-83B7-0BDE-41EB-2233DB3A8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FD08204-7965-8229-F59D-5E04ECAC9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5AB67-A2DF-4AFF-AC90-574A9F7408D1}" type="slidenum">
              <a:rPr lang="es-CR" smtClean="0"/>
              <a:t>‹Nº›</a:t>
            </a:fld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4255070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1916D0-05D5-7FCF-1B6A-45696FB18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B88C9CC-A92C-6D83-33F5-350CB98E1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22874-C915-465C-9D23-2B6D09CEAEAA}" type="datetimeFigureOut">
              <a:rPr lang="es-CR" smtClean="0"/>
              <a:t>6/10/2026</a:t>
            </a:fld>
            <a:endParaRPr lang="es-CR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7AE3D17-CD70-E369-F898-E17EC6470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E98C345-512D-8E09-E191-0D9C33DC1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5AB67-A2DF-4AFF-AC90-574A9F7408D1}" type="slidenum">
              <a:rPr lang="es-CR" smtClean="0"/>
              <a:t>‹Nº›</a:t>
            </a:fld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4151965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DA31D96-3F17-1126-D4A8-F36D13A2B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22874-C915-465C-9D23-2B6D09CEAEAA}" type="datetimeFigureOut">
              <a:rPr lang="es-CR" smtClean="0"/>
              <a:t>6/10/2026</a:t>
            </a:fld>
            <a:endParaRPr lang="es-CR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1AF8266-3B86-8507-170B-997C71BFD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2DD0F71-B6A8-2BB3-0688-C893987EA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5AB67-A2DF-4AFF-AC90-574A9F7408D1}" type="slidenum">
              <a:rPr lang="es-CR" smtClean="0"/>
              <a:t>‹Nº›</a:t>
            </a:fld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1961598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A9DCA8-59E7-0E48-FB3B-E053B134F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FE8E429-B9D2-2362-4379-A9FCB46D15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FB3A743-5207-57B7-BC8C-39280263C1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52CF8F1-6C0B-725E-ABB5-C581324E5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22874-C915-465C-9D23-2B6D09CEAEAA}" type="datetimeFigureOut">
              <a:rPr lang="es-CR" smtClean="0"/>
              <a:t>6/10/2026</a:t>
            </a:fld>
            <a:endParaRPr lang="es-CR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E38A5D6-069D-6B68-1FC1-BEFE97B58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52336C9-12F5-6D33-B681-B76DB6B05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5AB67-A2DF-4AFF-AC90-574A9F7408D1}" type="slidenum">
              <a:rPr lang="es-CR" smtClean="0"/>
              <a:t>‹Nº›</a:t>
            </a:fld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3061807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255E5E-7993-7B4A-0198-A3482DFCA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AE9DB97-3871-39C1-64CF-0E3822AF52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R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EAD103A-BA38-6BC5-9374-C84FD40D15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69D796E-B22D-7C61-4D71-8860F8685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22874-C915-465C-9D23-2B6D09CEAEAA}" type="datetimeFigureOut">
              <a:rPr lang="es-CR" smtClean="0"/>
              <a:t>6/10/2026</a:t>
            </a:fld>
            <a:endParaRPr lang="es-CR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8AA224B-9AA4-9A41-A7BD-EA672FC79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28D4753-5EDA-665C-86A2-D7C3ECCD9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5AB67-A2DF-4AFF-AC90-574A9F7408D1}" type="slidenum">
              <a:rPr lang="es-CR" smtClean="0"/>
              <a:t>‹Nº›</a:t>
            </a:fld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3633058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D78662-1229-BBD9-ED4F-7CD2B84AD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E3AEC37-2495-F4F1-4A8A-F2C2D56B28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BD03268-2993-7362-01F1-7B178E45B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22874-C915-465C-9D23-2B6D09CEAEAA}" type="datetimeFigureOut">
              <a:rPr lang="es-CR" smtClean="0"/>
              <a:t>6/10/2026</a:t>
            </a:fld>
            <a:endParaRPr lang="es-CR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B042B6-6F4A-7C61-D93E-AFB94BAE0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FF14E3-C893-C586-30D7-86F4A68A4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5AB67-A2DF-4AFF-AC90-574A9F7408D1}" type="slidenum">
              <a:rPr lang="es-CR" smtClean="0"/>
              <a:t>‹Nº›</a:t>
            </a:fld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63927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032230C-A85B-DA07-4D1B-535A9CE64D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458E66A-9500-B34D-BF8A-A3A76218CF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76B7372-D8EB-BBF8-2960-38AA0B62E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22874-C915-465C-9D23-2B6D09CEAEAA}" type="datetimeFigureOut">
              <a:rPr lang="es-CR" smtClean="0"/>
              <a:t>6/10/2026</a:t>
            </a:fld>
            <a:endParaRPr lang="es-CR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D0B7256-2066-58DB-5E1F-7A02A89CA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A92D311-6280-B163-5DC0-DD5828CD6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5AB67-A2DF-4AFF-AC90-574A9F7408D1}" type="slidenum">
              <a:rPr lang="es-CR" smtClean="0"/>
              <a:t>‹Nº›</a:t>
            </a:fld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6685440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32286-C75B-6837-526E-F572947DE9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C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80AC37-C430-B844-8B13-2044354ACD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C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EAE584-E98E-FD30-B2A5-124DCE166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A8423-FCB1-3F44-8B45-B39BBC4A5316}" type="datetimeFigureOut">
              <a:rPr lang="en-CR" smtClean="0"/>
              <a:t>10/06/2026</a:t>
            </a:fld>
            <a:endParaRPr lang="en-C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1C7C40-9D2F-5FA6-F84B-818B7C5CE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138657-BFB5-1532-1777-BC45808A5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79F60-8409-4040-96EF-1B3FA912A9AB}" type="slidenum">
              <a:rPr lang="en-CR" smtClean="0"/>
              <a:t>‹Nº›</a:t>
            </a:fld>
            <a:endParaRPr lang="en-CR"/>
          </a:p>
        </p:txBody>
      </p:sp>
    </p:spTree>
    <p:extLst>
      <p:ext uri="{BB962C8B-B14F-4D97-AF65-F5344CB8AC3E}">
        <p14:creationId xmlns:p14="http://schemas.microsoft.com/office/powerpoint/2010/main" val="22612918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B3416-9CED-258C-F651-F6F6DB2B7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837DD2-BE95-B682-DFA9-BAA64DBBFC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E097DF-4675-7875-F227-7876A35EC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A8423-FCB1-3F44-8B45-B39BBC4A5316}" type="datetimeFigureOut">
              <a:rPr lang="en-CR" smtClean="0"/>
              <a:t>10/06/2026</a:t>
            </a:fld>
            <a:endParaRPr lang="en-C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CF2C80-8201-6548-4F6A-CEB74B046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7800C3-3587-2A78-79FD-505142D62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79F60-8409-4040-96EF-1B3FA912A9AB}" type="slidenum">
              <a:rPr lang="en-CR" smtClean="0"/>
              <a:t>‹Nº›</a:t>
            </a:fld>
            <a:endParaRPr lang="en-CR"/>
          </a:p>
        </p:txBody>
      </p:sp>
    </p:spTree>
    <p:extLst>
      <p:ext uri="{BB962C8B-B14F-4D97-AF65-F5344CB8AC3E}">
        <p14:creationId xmlns:p14="http://schemas.microsoft.com/office/powerpoint/2010/main" val="24593518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FD2BA-607F-AE7E-FE83-3ED8E6CB4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C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4A3514-E67A-5B6E-EBE8-75AD88BB6A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6F3730-93CC-F734-9106-35FC62EFF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A8423-FCB1-3F44-8B45-B39BBC4A5316}" type="datetimeFigureOut">
              <a:rPr lang="en-CR" smtClean="0"/>
              <a:t>10/06/2026</a:t>
            </a:fld>
            <a:endParaRPr lang="en-C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5DCE47-FB6C-6C99-89D5-55E805B3C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6291D6-1BD8-A371-5F2A-7BC046227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79F60-8409-4040-96EF-1B3FA912A9AB}" type="slidenum">
              <a:rPr lang="en-CR" smtClean="0"/>
              <a:t>‹Nº›</a:t>
            </a:fld>
            <a:endParaRPr lang="en-CR"/>
          </a:p>
        </p:txBody>
      </p:sp>
    </p:spTree>
    <p:extLst>
      <p:ext uri="{BB962C8B-B14F-4D97-AF65-F5344CB8AC3E}">
        <p14:creationId xmlns:p14="http://schemas.microsoft.com/office/powerpoint/2010/main" val="24918391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30A2C-314B-29E5-92E4-EC655289E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CB4CB4-E963-C58C-81BA-3A6656A36F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8BBE9D-E295-76EF-B1E7-F0513D3D74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1C420A-428A-D6FE-0B48-C56F26E23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A8423-FCB1-3F44-8B45-B39BBC4A5316}" type="datetimeFigureOut">
              <a:rPr lang="en-CR" smtClean="0"/>
              <a:t>10/06/2026</a:t>
            </a:fld>
            <a:endParaRPr lang="en-C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C32624-9BCC-5B59-D557-CD33D5871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D940B9-5B13-03CE-ACC6-9B71E0C88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79F60-8409-4040-96EF-1B3FA912A9AB}" type="slidenum">
              <a:rPr lang="en-CR" smtClean="0"/>
              <a:t>‹Nº›</a:t>
            </a:fld>
            <a:endParaRPr lang="en-CR"/>
          </a:p>
        </p:txBody>
      </p:sp>
    </p:spTree>
    <p:extLst>
      <p:ext uri="{BB962C8B-B14F-4D97-AF65-F5344CB8AC3E}">
        <p14:creationId xmlns:p14="http://schemas.microsoft.com/office/powerpoint/2010/main" val="1276882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E6148-00D6-7913-FF90-2A6C57301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C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DBAE49-887B-5353-F8FF-7642200FEC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B1939A-29F6-0EAD-9CFD-4CEE1DD6A7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45D03F-8F2E-3175-BAAD-4CAD5000C0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6F954D-BD4C-002E-713D-A341E50B26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B6AF955-07FA-8CD6-6EFD-B31216EB9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A8423-FCB1-3F44-8B45-B39BBC4A5316}" type="datetimeFigureOut">
              <a:rPr lang="en-CR" smtClean="0"/>
              <a:t>10/06/2026</a:t>
            </a:fld>
            <a:endParaRPr lang="en-C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A3D9CF-1B95-00C7-4D86-7F993CD69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81696B-87BF-DBEB-1CC5-CB02DC7E2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79F60-8409-4040-96EF-1B3FA912A9AB}" type="slidenum">
              <a:rPr lang="en-CR" smtClean="0"/>
              <a:t>‹Nº›</a:t>
            </a:fld>
            <a:endParaRPr lang="en-CR"/>
          </a:p>
        </p:txBody>
      </p:sp>
    </p:spTree>
    <p:extLst>
      <p:ext uri="{BB962C8B-B14F-4D97-AF65-F5344CB8AC3E}">
        <p14:creationId xmlns:p14="http://schemas.microsoft.com/office/powerpoint/2010/main" val="41002301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C0889-9AFE-0020-7B22-F4BF5558A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58B8A8-E539-3452-CF90-740503173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A8423-FCB1-3F44-8B45-B39BBC4A5316}" type="datetimeFigureOut">
              <a:rPr lang="en-CR" smtClean="0"/>
              <a:t>10/06/2026</a:t>
            </a:fld>
            <a:endParaRPr lang="en-C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6B75B9-1E77-1C90-7B00-10F356F64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E13689-AC1E-8687-D9CB-F47D0427E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79F60-8409-4040-96EF-1B3FA912A9AB}" type="slidenum">
              <a:rPr lang="en-CR" smtClean="0"/>
              <a:t>‹Nº›</a:t>
            </a:fld>
            <a:endParaRPr lang="en-CR"/>
          </a:p>
        </p:txBody>
      </p:sp>
    </p:spTree>
    <p:extLst>
      <p:ext uri="{BB962C8B-B14F-4D97-AF65-F5344CB8AC3E}">
        <p14:creationId xmlns:p14="http://schemas.microsoft.com/office/powerpoint/2010/main" val="42173789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E40444-00C6-4237-C3DB-5147D41C63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A8423-FCB1-3F44-8B45-B39BBC4A5316}" type="datetimeFigureOut">
              <a:rPr lang="en-CR" smtClean="0"/>
              <a:t>10/06/2026</a:t>
            </a:fld>
            <a:endParaRPr lang="en-C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BB4870-8A94-6680-F0CE-8E04AAE2C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F56609-B07A-9958-C788-758A2EE91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79F60-8409-4040-96EF-1B3FA912A9AB}" type="slidenum">
              <a:rPr lang="en-CR" smtClean="0"/>
              <a:t>‹Nº›</a:t>
            </a:fld>
            <a:endParaRPr lang="en-CR"/>
          </a:p>
        </p:txBody>
      </p:sp>
    </p:spTree>
    <p:extLst>
      <p:ext uri="{BB962C8B-B14F-4D97-AF65-F5344CB8AC3E}">
        <p14:creationId xmlns:p14="http://schemas.microsoft.com/office/powerpoint/2010/main" val="36917317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351AF-487A-4ABF-2BCE-E233C91A0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C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E4B6CD-F6D1-50BA-12B6-9E99624F85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7E6C40-4C5B-DFFB-1C41-49E9F08EAD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1680A9-A3DA-C94E-3E1B-C798A1E4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A8423-FCB1-3F44-8B45-B39BBC4A5316}" type="datetimeFigureOut">
              <a:rPr lang="en-CR" smtClean="0"/>
              <a:t>10/06/2026</a:t>
            </a:fld>
            <a:endParaRPr lang="en-C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D49A65-3155-1A40-B9FE-B689541A2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AF928F-38D2-947D-C205-DEE2A5EA5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79F60-8409-4040-96EF-1B3FA912A9AB}" type="slidenum">
              <a:rPr lang="en-CR" smtClean="0"/>
              <a:t>‹Nº›</a:t>
            </a:fld>
            <a:endParaRPr lang="en-CR"/>
          </a:p>
        </p:txBody>
      </p:sp>
    </p:spTree>
    <p:extLst>
      <p:ext uri="{BB962C8B-B14F-4D97-AF65-F5344CB8AC3E}">
        <p14:creationId xmlns:p14="http://schemas.microsoft.com/office/powerpoint/2010/main" val="12744849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EF876-C354-9A9F-44F7-7DB63BF32D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C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2266A2-BF42-A5FA-B286-A55FFD8BC5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9406D9-BF47-A165-AD0A-C956F94C35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10AE78-519C-2918-6E55-12751047B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A8423-FCB1-3F44-8B45-B39BBC4A5316}" type="datetimeFigureOut">
              <a:rPr lang="en-CR" smtClean="0"/>
              <a:t>10/06/2026</a:t>
            </a:fld>
            <a:endParaRPr lang="en-C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A2A150-0427-6777-630B-FFF6FD9B8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1D5CCA-92CE-7625-FE5C-A75F03C04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79F60-8409-4040-96EF-1B3FA912A9AB}" type="slidenum">
              <a:rPr lang="en-CR" smtClean="0"/>
              <a:t>‹Nº›</a:t>
            </a:fld>
            <a:endParaRPr lang="en-CR"/>
          </a:p>
        </p:txBody>
      </p:sp>
    </p:spTree>
    <p:extLst>
      <p:ext uri="{BB962C8B-B14F-4D97-AF65-F5344CB8AC3E}">
        <p14:creationId xmlns:p14="http://schemas.microsoft.com/office/powerpoint/2010/main" val="22898753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4CE9D-C297-D828-F0BC-0721880F4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800CA0-C839-E89D-47F1-8DB01358C8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70C479-3B81-5FF0-21C2-C63DF2B90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A8423-FCB1-3F44-8B45-B39BBC4A5316}" type="datetimeFigureOut">
              <a:rPr lang="en-CR" smtClean="0"/>
              <a:t>10/06/2026</a:t>
            </a:fld>
            <a:endParaRPr lang="en-C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CBC98F-A5B9-EF76-F4C0-960323B72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8C1F3B-DF8A-622B-9E8E-F0C51DCA8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79F60-8409-4040-96EF-1B3FA912A9AB}" type="slidenum">
              <a:rPr lang="en-CR" smtClean="0"/>
              <a:t>‹Nº›</a:t>
            </a:fld>
            <a:endParaRPr lang="en-CR"/>
          </a:p>
        </p:txBody>
      </p:sp>
    </p:spTree>
    <p:extLst>
      <p:ext uri="{BB962C8B-B14F-4D97-AF65-F5344CB8AC3E}">
        <p14:creationId xmlns:p14="http://schemas.microsoft.com/office/powerpoint/2010/main" val="15856560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70CBF9C-1685-8D6B-6636-F551E17054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C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C715B4-F1C7-CFA0-31EE-969531447E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FAECD3-6A6A-C18A-074A-17604A4EC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A8423-FCB1-3F44-8B45-B39BBC4A5316}" type="datetimeFigureOut">
              <a:rPr lang="en-CR" smtClean="0"/>
              <a:t>10/06/2026</a:t>
            </a:fld>
            <a:endParaRPr lang="en-C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47FB68-ED08-57AF-94E3-13BF58F02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CC40B4-D1B1-0105-9D5F-807E37BF4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79F60-8409-4040-96EF-1B3FA912A9AB}" type="slidenum">
              <a:rPr lang="en-CR" smtClean="0"/>
              <a:t>‹Nº›</a:t>
            </a:fld>
            <a:endParaRPr lang="en-CR"/>
          </a:p>
        </p:txBody>
      </p:sp>
    </p:spTree>
    <p:extLst>
      <p:ext uri="{BB962C8B-B14F-4D97-AF65-F5344CB8AC3E}">
        <p14:creationId xmlns:p14="http://schemas.microsoft.com/office/powerpoint/2010/main" val="1934955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999D51A-18E4-6E2D-68B7-AA28B7569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6435BA7-77CF-5EA8-E0DE-C22CAD8D7D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80B187F-A123-3FD5-A047-D5E09781A5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22874-C915-465C-9D23-2B6D09CEAEAA}" type="datetimeFigureOut">
              <a:rPr lang="es-CR" smtClean="0"/>
              <a:t>6/10/2026</a:t>
            </a:fld>
            <a:endParaRPr lang="es-CR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A50BE35-B896-0426-CA92-101C90F718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R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2059097-FCBB-A023-0BEC-CA37F45F55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15AB67-A2DF-4AFF-AC90-574A9F7408D1}" type="slidenum">
              <a:rPr lang="es-CR" smtClean="0"/>
              <a:t>‹Nº›</a:t>
            </a:fld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309294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2218A0E-A149-718E-891F-5957C1E22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C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908CBE-5191-B21E-F757-BFDB76A260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2AA6DF-F2C5-4C50-2EF3-09F335E827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1A8423-FCB1-3F44-8B45-B39BBC4A5316}" type="datetimeFigureOut">
              <a:rPr lang="en-CR" smtClean="0"/>
              <a:t>10/06/2026</a:t>
            </a:fld>
            <a:endParaRPr lang="en-C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550396-36FD-9F27-3B3D-5424403067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95D09D-F76A-437F-E122-85D722B0B2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379F60-8409-4040-96EF-1B3FA912A9AB}" type="slidenum">
              <a:rPr lang="en-CR" smtClean="0"/>
              <a:t>‹Nº›</a:t>
            </a:fld>
            <a:endParaRPr lang="en-CR"/>
          </a:p>
        </p:txBody>
      </p:sp>
    </p:spTree>
    <p:extLst>
      <p:ext uri="{BB962C8B-B14F-4D97-AF65-F5344CB8AC3E}">
        <p14:creationId xmlns:p14="http://schemas.microsoft.com/office/powerpoint/2010/main" val="3630785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een and white rectangle with a white stripe&#10;&#10;Description automatically generated">
            <a:extLst>
              <a:ext uri="{FF2B5EF4-FFF2-40B4-BE49-F238E27FC236}">
                <a16:creationId xmlns:a16="http://schemas.microsoft.com/office/drawing/2014/main" id="{40DA24F7-812D-84CB-3E86-E7FC5BC20B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6AB1472-46B9-4B0A-99DC-7E1FA61E84DC}"/>
              </a:ext>
            </a:extLst>
          </p:cNvPr>
          <p:cNvSpPr txBox="1"/>
          <p:nvPr/>
        </p:nvSpPr>
        <p:spPr>
          <a:xfrm>
            <a:off x="509954" y="3429000"/>
            <a:ext cx="1143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solidFill>
                  <a:srgbClr val="913E21"/>
                </a:solidFill>
                <a:latin typeface="Slenco Black" pitchFamily="2" charset="77"/>
              </a:rPr>
              <a:t>ESTADÍSTICA DE CAFÉ AL 5 DE OCTUBRE 2026</a:t>
            </a:r>
          </a:p>
          <a:p>
            <a:pPr algn="ctr"/>
            <a:r>
              <a:rPr lang="es-ES" sz="3600" b="1" dirty="0">
                <a:solidFill>
                  <a:srgbClr val="913E21"/>
                </a:solidFill>
                <a:latin typeface="Slenco Black" pitchFamily="2" charset="77"/>
              </a:rPr>
              <a:t>COSECHA 2026-2027</a:t>
            </a:r>
          </a:p>
        </p:txBody>
      </p:sp>
    </p:spTree>
    <p:extLst>
      <p:ext uri="{BB962C8B-B14F-4D97-AF65-F5344CB8AC3E}">
        <p14:creationId xmlns:p14="http://schemas.microsoft.com/office/powerpoint/2010/main" val="42847256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A2C5D7-544B-6F25-F0BB-B5803C2A2A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AA79F80D-A427-4C6F-013B-77F2EF395B82}"/>
              </a:ext>
            </a:extLst>
          </p:cNvPr>
          <p:cNvSpPr txBox="1"/>
          <p:nvPr/>
        </p:nvSpPr>
        <p:spPr>
          <a:xfrm>
            <a:off x="0" y="218"/>
            <a:ext cx="7603200" cy="480131"/>
          </a:xfrm>
          <a:prstGeom prst="rect">
            <a:avLst/>
          </a:prstGeom>
          <a:solidFill>
            <a:srgbClr val="499057"/>
          </a:solidFill>
        </p:spPr>
        <p:txBody>
          <a:bodyPr wrap="square" rtlCol="0">
            <a:spAutoFit/>
          </a:bodyPr>
          <a:lstStyle>
            <a:defPPr>
              <a:defRPr lang="es-CR"/>
            </a:defPPr>
            <a:lvl1pPr algn="ctr">
              <a:lnSpc>
                <a:spcPct val="90000"/>
              </a:lnSpc>
              <a:spcBef>
                <a:spcPct val="0"/>
              </a:spcBef>
              <a:defRPr kumimoji="0" sz="2800" b="1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j-ea"/>
                <a:cs typeface="+mj-cs"/>
              </a:defRPr>
            </a:lvl1pPr>
          </a:lstStyle>
          <a:p>
            <a:r>
              <a:rPr lang="es-ES" dirty="0">
                <a:solidFill>
                  <a:schemeClr val="bg1"/>
                </a:solidFill>
              </a:rPr>
              <a:t>INFORME COMPARATIVO DE CAFÉ EN FRUTA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FA668C88-CCA5-236F-DB43-5BB14BEE2208}"/>
              </a:ext>
            </a:extLst>
          </p:cNvPr>
          <p:cNvSpPr txBox="1"/>
          <p:nvPr/>
        </p:nvSpPr>
        <p:spPr>
          <a:xfrm>
            <a:off x="1097558" y="722720"/>
            <a:ext cx="10223498" cy="337952"/>
          </a:xfrm>
          <a:prstGeom prst="rect">
            <a:avLst/>
          </a:prstGeom>
          <a:solidFill>
            <a:srgbClr val="499057"/>
          </a:solidFill>
          <a:ln w="44450" cap="rnd">
            <a:noFill/>
          </a:ln>
        </p:spPr>
        <p:txBody>
          <a:bodyPr vert="horz" lIns="91440" tIns="45720" rIns="91440" bIns="45720" rtlCol="0" anchor="ctr" anchorCtr="0">
            <a:noAutofit/>
          </a:bodyPr>
          <a:lstStyle>
            <a:defPPr>
              <a:defRPr lang="es-CR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lack"/>
                <a:ea typeface="+mj-ea"/>
                <a:cs typeface="+mj-cs"/>
              </a:defRPr>
            </a:lvl1pPr>
          </a:lstStyle>
          <a:p>
            <a:endParaRPr lang="es-ES" sz="1600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ES" sz="20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(EN FANEGAS) A la quincena del 16 al 30 de Setiembre de cada año</a:t>
            </a:r>
          </a:p>
          <a:p>
            <a:endParaRPr lang="es-ES" sz="2000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D9C0109-8FE2-7AA7-B0C9-DA1EFF2B43DF}"/>
              </a:ext>
            </a:extLst>
          </p:cNvPr>
          <p:cNvSpPr txBox="1"/>
          <p:nvPr/>
        </p:nvSpPr>
        <p:spPr>
          <a:xfrm>
            <a:off x="8645238" y="5364345"/>
            <a:ext cx="3546763" cy="337952"/>
          </a:xfrm>
          <a:prstGeom prst="rect">
            <a:avLst/>
          </a:prstGeom>
          <a:solidFill>
            <a:srgbClr val="499057"/>
          </a:solidFill>
          <a:ln w="44450" cap="rnd">
            <a:noFill/>
          </a:ln>
        </p:spPr>
        <p:txBody>
          <a:bodyPr vert="horz" lIns="91440" tIns="45720" rIns="91440" bIns="45720" rtlCol="0" anchor="ctr" anchorCtr="0">
            <a:noAutofit/>
          </a:bodyPr>
          <a:lstStyle>
            <a:defPPr>
              <a:defRPr lang="es-CR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lack"/>
                <a:ea typeface="+mj-ea"/>
                <a:cs typeface="+mj-cs"/>
              </a:defRPr>
            </a:lvl1pPr>
          </a:lstStyle>
          <a:p>
            <a:endParaRPr lang="es-E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ES" sz="2000" dirty="0">
                <a:latin typeface="Calibri" panose="020F0502020204030204" pitchFamily="34" charset="0"/>
                <a:cs typeface="Calibri" panose="020F0502020204030204" pitchFamily="34" charset="0"/>
              </a:rPr>
              <a:t>Corte al 5 de Octubre 2026</a:t>
            </a:r>
          </a:p>
          <a:p>
            <a:endParaRPr lang="es-E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E35ADF98-D9AC-54F2-2310-0BE28F150A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3727002"/>
              </p:ext>
            </p:extLst>
          </p:nvPr>
        </p:nvGraphicFramePr>
        <p:xfrm>
          <a:off x="1097558" y="1316081"/>
          <a:ext cx="10223496" cy="3792855"/>
        </p:xfrm>
        <a:graphic>
          <a:graphicData uri="http://schemas.openxmlformats.org/drawingml/2006/table">
            <a:tbl>
              <a:tblPr/>
              <a:tblGrid>
                <a:gridCol w="1281903">
                  <a:extLst>
                    <a:ext uri="{9D8B030D-6E8A-4147-A177-3AD203B41FA5}">
                      <a16:colId xmlns:a16="http://schemas.microsoft.com/office/drawing/2014/main" val="915128182"/>
                    </a:ext>
                  </a:extLst>
                </a:gridCol>
                <a:gridCol w="1189886">
                  <a:extLst>
                    <a:ext uri="{9D8B030D-6E8A-4147-A177-3AD203B41FA5}">
                      <a16:colId xmlns:a16="http://schemas.microsoft.com/office/drawing/2014/main" val="2292878510"/>
                    </a:ext>
                  </a:extLst>
                </a:gridCol>
                <a:gridCol w="1053445">
                  <a:extLst>
                    <a:ext uri="{9D8B030D-6E8A-4147-A177-3AD203B41FA5}">
                      <a16:colId xmlns:a16="http://schemas.microsoft.com/office/drawing/2014/main" val="1866152005"/>
                    </a:ext>
                  </a:extLst>
                </a:gridCol>
                <a:gridCol w="1231135">
                  <a:extLst>
                    <a:ext uri="{9D8B030D-6E8A-4147-A177-3AD203B41FA5}">
                      <a16:colId xmlns:a16="http://schemas.microsoft.com/office/drawing/2014/main" val="2248735466"/>
                    </a:ext>
                  </a:extLst>
                </a:gridCol>
                <a:gridCol w="1227962">
                  <a:extLst>
                    <a:ext uri="{9D8B030D-6E8A-4147-A177-3AD203B41FA5}">
                      <a16:colId xmlns:a16="http://schemas.microsoft.com/office/drawing/2014/main" val="354008051"/>
                    </a:ext>
                  </a:extLst>
                </a:gridCol>
                <a:gridCol w="1075656">
                  <a:extLst>
                    <a:ext uri="{9D8B030D-6E8A-4147-A177-3AD203B41FA5}">
                      <a16:colId xmlns:a16="http://schemas.microsoft.com/office/drawing/2014/main" val="1405726551"/>
                    </a:ext>
                  </a:extLst>
                </a:gridCol>
                <a:gridCol w="1009023">
                  <a:extLst>
                    <a:ext uri="{9D8B030D-6E8A-4147-A177-3AD203B41FA5}">
                      <a16:colId xmlns:a16="http://schemas.microsoft.com/office/drawing/2014/main" val="2696357899"/>
                    </a:ext>
                  </a:extLst>
                </a:gridCol>
                <a:gridCol w="1078830">
                  <a:extLst>
                    <a:ext uri="{9D8B030D-6E8A-4147-A177-3AD203B41FA5}">
                      <a16:colId xmlns:a16="http://schemas.microsoft.com/office/drawing/2014/main" val="1629327110"/>
                    </a:ext>
                  </a:extLst>
                </a:gridCol>
                <a:gridCol w="1075656">
                  <a:extLst>
                    <a:ext uri="{9D8B030D-6E8A-4147-A177-3AD203B41FA5}">
                      <a16:colId xmlns:a16="http://schemas.microsoft.com/office/drawing/2014/main" val="2673798820"/>
                    </a:ext>
                  </a:extLst>
                </a:gridCol>
              </a:tblGrid>
              <a:tr h="200025">
                <a:tc row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ZONAS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1" i="0" u="none" strike="noStrike">
                          <a:effectLst/>
                          <a:latin typeface="Calibri" panose="020F0502020204030204" pitchFamily="34" charset="0"/>
                        </a:rPr>
                        <a:t>Cosecha 2025-2026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1" i="0" u="none" strike="noStrike">
                          <a:effectLst/>
                          <a:latin typeface="Calibri" panose="020F0502020204030204" pitchFamily="34" charset="0"/>
                        </a:rPr>
                        <a:t>Cosecha 2026-2027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00652"/>
                  </a:ext>
                </a:extLst>
              </a:tr>
              <a:tr h="200025">
                <a:tc v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Quincena del 16/09/25 al 30/09/25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Quincena del 16/09/26 al 30/09/26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1569236"/>
                  </a:ext>
                </a:extLst>
              </a:tr>
              <a:tr h="600075">
                <a:tc v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Producción  Definitiva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Acumulado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Grado de avance 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Informado en la quincena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Producción Estimada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Acumulado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alcanzado según Estimación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Informado en la quincena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519450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854362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COTO BRUS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166,706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8,715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5.23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2,099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160,727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10,078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6.27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3,489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7836347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LOS SANTOS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590,237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1,728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0.29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1,112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791,902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3,542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0.45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3,111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636141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PEREZ ZELEDON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205,838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173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0.08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247,973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12,961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5.23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7,426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274331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TURRIALBA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62,955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3,576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5.68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1,546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91,526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4,702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5.14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2,062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564000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VALLE CENTRAL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244,828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255,281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958488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VALLE OCCIDENTAL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308,320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51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0.02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322,864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931802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ZONA NORTE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12,967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18,503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439061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200" b="0" i="0" u="none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200" b="0" i="0" u="none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200" b="0" i="0" u="none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166974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1,591,850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14,243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0.89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4,799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1,888,776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31,291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1.66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16,089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620410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200" b="0" i="0" u="none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200" b="0" i="0" u="none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200" b="0" i="0" u="none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200" b="0" i="0" u="none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5291502"/>
                  </a:ext>
                </a:extLst>
              </a:tr>
              <a:tr h="190500">
                <a:tc gridSpan="9"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Comparativo entre las cosechas 2025-2026 y la 2026-2027, se presenta la información por cada una de las zonas.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9259735"/>
                  </a:ext>
                </a:extLst>
              </a:tr>
              <a:tr h="200025">
                <a:tc gridSpan="9"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La producción estimada de la cosecha 2026-2027 es la establecida por el CICAFE en su primera estimación con nómina completa.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4369804"/>
                  </a:ext>
                </a:extLst>
              </a:tr>
              <a:tr h="200025">
                <a:tc gridSpan="9"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s-CR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La cosecha 2025-2026 corresponde a la producción definitiva.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56538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0523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4E8F04-96F9-558A-E597-E3961D8D5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EDF060-A856-95D9-BF33-C91358C8E16E}"/>
              </a:ext>
            </a:extLst>
          </p:cNvPr>
          <p:cNvSpPr txBox="1">
            <a:spLocks/>
          </p:cNvSpPr>
          <p:nvPr/>
        </p:nvSpPr>
        <p:spPr>
          <a:xfrm>
            <a:off x="1120386" y="689964"/>
            <a:ext cx="9823469" cy="337952"/>
          </a:xfrm>
          <a:prstGeom prst="rect">
            <a:avLst/>
          </a:prstGeom>
          <a:solidFill>
            <a:srgbClr val="499057"/>
          </a:solidFill>
          <a:ln w="44450" cap="rnd">
            <a:noFill/>
          </a:ln>
        </p:spPr>
        <p:txBody>
          <a:bodyPr vert="horz" lIns="91440" tIns="45720" rIns="91440" bIns="45720" rtlCol="0" anchor="ctr" anchorCtr="0">
            <a:noAutofit/>
          </a:bodyPr>
          <a:lstStyle>
            <a:defPPr>
              <a:defRPr lang="es-ES_tradnl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lack"/>
                <a:ea typeface="+mj-ea"/>
                <a:cs typeface="+mj-cs"/>
              </a:defRPr>
            </a:lvl1pPr>
          </a:lstStyle>
          <a:p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COSECHA</a:t>
            </a:r>
            <a:r>
              <a:rPr lang="es-ES" sz="2000" dirty="0">
                <a:latin typeface="Calibri" panose="020F0502020204030204" pitchFamily="34" charset="0"/>
                <a:cs typeface="Calibri" panose="020F0502020204030204" pitchFamily="34" charset="0"/>
              </a:rPr>
              <a:t> 2026/2027   (EN Ud.46 KILOGRAMOS)   </a:t>
            </a: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2003DEE0-CD2D-530B-7F1C-3A6F1C6D814D}"/>
              </a:ext>
            </a:extLst>
          </p:cNvPr>
          <p:cNvSpPr txBox="1">
            <a:spLocks/>
          </p:cNvSpPr>
          <p:nvPr/>
        </p:nvSpPr>
        <p:spPr>
          <a:xfrm>
            <a:off x="8547237" y="5392768"/>
            <a:ext cx="3644763" cy="364718"/>
          </a:xfrm>
          <a:prstGeom prst="rect">
            <a:avLst/>
          </a:prstGeom>
          <a:solidFill>
            <a:srgbClr val="499057"/>
          </a:solidFill>
          <a:ln w="44450" cap="rnd">
            <a:noFill/>
          </a:ln>
        </p:spPr>
        <p:txBody>
          <a:bodyPr vert="horz" lIns="91440" tIns="45720" rIns="91440" bIns="45720" rtlCol="0" anchor="ctr" anchorCtr="0">
            <a:noAutofit/>
          </a:bodyPr>
          <a:lstStyle>
            <a:defPPr>
              <a:defRPr lang="es-ES_tradnl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lack"/>
                <a:ea typeface="+mj-ea"/>
                <a:cs typeface="+mj-cs"/>
              </a:defRPr>
            </a:lvl1pPr>
          </a:lstStyle>
          <a:p>
            <a:r>
              <a:rPr lang="es-ES" sz="2000" dirty="0">
                <a:latin typeface="Calibri" panose="020F0502020204030204" pitchFamily="34" charset="0"/>
                <a:cs typeface="Calibri" panose="020F0502020204030204" pitchFamily="34" charset="0"/>
              </a:rPr>
              <a:t>Corte al 5 de Octubre 2026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79D0283-71FD-251A-E36F-5F65A1A283C8}"/>
              </a:ext>
            </a:extLst>
          </p:cNvPr>
          <p:cNvSpPr txBox="1"/>
          <p:nvPr/>
        </p:nvSpPr>
        <p:spPr>
          <a:xfrm>
            <a:off x="0" y="218"/>
            <a:ext cx="7603200" cy="480131"/>
          </a:xfrm>
          <a:prstGeom prst="rect">
            <a:avLst/>
          </a:prstGeom>
          <a:solidFill>
            <a:srgbClr val="499057"/>
          </a:solidFill>
        </p:spPr>
        <p:txBody>
          <a:bodyPr wrap="square" rtlCol="0">
            <a:spAutoFit/>
          </a:bodyPr>
          <a:lstStyle>
            <a:defPPr>
              <a:defRPr lang="es-CR"/>
            </a:defPPr>
            <a:lvl1pPr algn="ctr">
              <a:lnSpc>
                <a:spcPct val="90000"/>
              </a:lnSpc>
              <a:spcBef>
                <a:spcPct val="0"/>
              </a:spcBef>
              <a:defRPr kumimoji="0" sz="2800" b="1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j-ea"/>
                <a:cs typeface="+mj-cs"/>
              </a:defRPr>
            </a:lvl1pPr>
          </a:lstStyle>
          <a:p>
            <a:r>
              <a:rPr lang="es-ES" dirty="0">
                <a:solidFill>
                  <a:schemeClr val="bg1"/>
                </a:solidFill>
              </a:rPr>
              <a:t>COMERCIALIZACIÓN</a:t>
            </a: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1989F338-0A03-A6E3-76E9-F8247F08ED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9560939"/>
              </p:ext>
            </p:extLst>
          </p:nvPr>
        </p:nvGraphicFramePr>
        <p:xfrm>
          <a:off x="1120386" y="1253329"/>
          <a:ext cx="9823469" cy="3922525"/>
        </p:xfrm>
        <a:graphic>
          <a:graphicData uri="http://schemas.openxmlformats.org/drawingml/2006/table">
            <a:tbl>
              <a:tblPr/>
              <a:tblGrid>
                <a:gridCol w="3001940">
                  <a:extLst>
                    <a:ext uri="{9D8B030D-6E8A-4147-A177-3AD203B41FA5}">
                      <a16:colId xmlns:a16="http://schemas.microsoft.com/office/drawing/2014/main" val="2799093911"/>
                    </a:ext>
                  </a:extLst>
                </a:gridCol>
                <a:gridCol w="1576895">
                  <a:extLst>
                    <a:ext uri="{9D8B030D-6E8A-4147-A177-3AD203B41FA5}">
                      <a16:colId xmlns:a16="http://schemas.microsoft.com/office/drawing/2014/main" val="1684422864"/>
                    </a:ext>
                  </a:extLst>
                </a:gridCol>
                <a:gridCol w="1243995">
                  <a:extLst>
                    <a:ext uri="{9D8B030D-6E8A-4147-A177-3AD203B41FA5}">
                      <a16:colId xmlns:a16="http://schemas.microsoft.com/office/drawing/2014/main" val="3495355479"/>
                    </a:ext>
                  </a:extLst>
                </a:gridCol>
                <a:gridCol w="1427966">
                  <a:extLst>
                    <a:ext uri="{9D8B030D-6E8A-4147-A177-3AD203B41FA5}">
                      <a16:colId xmlns:a16="http://schemas.microsoft.com/office/drawing/2014/main" val="2838185807"/>
                    </a:ext>
                  </a:extLst>
                </a:gridCol>
                <a:gridCol w="1357881">
                  <a:extLst>
                    <a:ext uri="{9D8B030D-6E8A-4147-A177-3AD203B41FA5}">
                      <a16:colId xmlns:a16="http://schemas.microsoft.com/office/drawing/2014/main" val="3430975005"/>
                    </a:ext>
                  </a:extLst>
                </a:gridCol>
                <a:gridCol w="1214792">
                  <a:extLst>
                    <a:ext uri="{9D8B030D-6E8A-4147-A177-3AD203B41FA5}">
                      <a16:colId xmlns:a16="http://schemas.microsoft.com/office/drawing/2014/main" val="1910633557"/>
                    </a:ext>
                  </a:extLst>
                </a:gridCol>
              </a:tblGrid>
              <a:tr h="64782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500" b="1" i="0" u="none" strike="noStrike">
                          <a:effectLst/>
                          <a:latin typeface="Calibri Light" panose="020F0302020204030204" pitchFamily="34" charset="0"/>
                        </a:rPr>
                        <a:t>Mercado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500" b="1" i="0" u="none" strike="noStrike">
                          <a:effectLst/>
                          <a:latin typeface="Calibri Light" panose="020F0302020204030204" pitchFamily="34" charset="0"/>
                        </a:rPr>
                        <a:t>Vendido en Ud. de 46 kg.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500" b="1" i="0" u="none" strike="noStrike">
                          <a:effectLst/>
                          <a:latin typeface="Calibri Light" panose="020F0302020204030204" pitchFamily="34" charset="0"/>
                        </a:rPr>
                        <a:t>Precio Promedio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500" b="1" i="0" u="none" strike="noStrike">
                          <a:effectLst/>
                          <a:latin typeface="Calibri Light" panose="020F0302020204030204" pitchFamily="34" charset="0"/>
                        </a:rPr>
                        <a:t>% Producción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500" b="1" i="0" u="none" strike="noStrike">
                          <a:effectLst/>
                          <a:latin typeface="Calibri Light" panose="020F0302020204030204" pitchFamily="34" charset="0"/>
                        </a:rPr>
                        <a:t>% Sobre venta de  Exportación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6956238"/>
                  </a:ext>
                </a:extLst>
              </a:tr>
              <a:tr h="23304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5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5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5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5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3435528"/>
                  </a:ext>
                </a:extLst>
              </a:tr>
              <a:tr h="23304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500" b="1" i="0" u="none" strike="noStrike">
                          <a:effectLst/>
                          <a:latin typeface="Calibri Light" panose="020F0302020204030204" pitchFamily="34" charset="0"/>
                        </a:rPr>
                        <a:t>Exportación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350,248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$314.01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5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21.84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1320189"/>
                  </a:ext>
                </a:extLst>
              </a:tr>
              <a:tr h="23304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500" b="1" i="0" u="none" strike="noStrike">
                          <a:effectLst/>
                          <a:latin typeface="Calibri Light" panose="020F0302020204030204" pitchFamily="34" charset="0"/>
                        </a:rPr>
                        <a:t>Consignación Exportación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143,902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***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5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8.97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0875603"/>
                  </a:ext>
                </a:extLst>
              </a:tr>
              <a:tr h="23304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500" b="1" i="0" u="none" strike="noStrike">
                          <a:effectLst/>
                          <a:latin typeface="Calibri Light" panose="020F0302020204030204" pitchFamily="34" charset="0"/>
                        </a:rPr>
                        <a:t>Consumo Nacional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20,659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₡2,329.15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500" b="1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$211.29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1.29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3819927"/>
                  </a:ext>
                </a:extLst>
              </a:tr>
              <a:tr h="23304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500" b="1" i="0" u="none" strike="noStrike">
                          <a:effectLst/>
                          <a:latin typeface="Calibri Light" panose="020F0302020204030204" pitchFamily="34" charset="0"/>
                        </a:rPr>
                        <a:t>Consignación Consumo Nacional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750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5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5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0.05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2500919"/>
                  </a:ext>
                </a:extLst>
              </a:tr>
              <a:tr h="23304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500" b="1" i="0" u="none" strike="noStrike">
                          <a:effectLst/>
                          <a:latin typeface="Calibri Light" panose="020F0302020204030204" pitchFamily="34" charset="0"/>
                        </a:rPr>
                        <a:t>Total Vendido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500" b="1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515,559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***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5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500" b="1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32.15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8116343"/>
                  </a:ext>
                </a:extLst>
              </a:tr>
              <a:tr h="23304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500" b="1" i="0" u="none" strike="noStrike">
                          <a:effectLst/>
                          <a:latin typeface="Calibri Light" panose="020F0302020204030204" pitchFamily="34" charset="0"/>
                        </a:rPr>
                        <a:t>Por Vender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500" b="1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1,088,072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***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5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500" b="1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67.85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565739"/>
                  </a:ext>
                </a:extLst>
              </a:tr>
              <a:tr h="23907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500" b="1" i="0" u="none" strike="noStrike">
                          <a:effectLst/>
                          <a:latin typeface="Calibri Light" panose="020F0302020204030204" pitchFamily="34" charset="0"/>
                        </a:rPr>
                        <a:t>Exportado</a:t>
                      </a:r>
                      <a:r>
                        <a:rPr lang="es-CR" sz="1500" b="0" i="0" u="none" strike="noStrike" baseline="30000">
                          <a:effectLst/>
                          <a:latin typeface="Calibri Light" panose="020F0302020204030204" pitchFamily="34" charset="0"/>
                        </a:rPr>
                        <a:t> </a:t>
                      </a:r>
                      <a:endParaRPr lang="es-CR" sz="1500" b="1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500" b="1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5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5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500" b="1" i="0" u="none" strike="noStrike">
                        <a:solidFill>
                          <a:srgbClr val="0000FF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7897772"/>
                  </a:ext>
                </a:extLst>
              </a:tr>
              <a:tr h="23907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500" b="1" i="0" u="none" strike="noStrike">
                          <a:effectLst/>
                          <a:latin typeface="Calibri Light" panose="020F0302020204030204" pitchFamily="34" charset="0"/>
                        </a:rPr>
                        <a:t>Por Exportar</a:t>
                      </a:r>
                      <a:r>
                        <a:rPr lang="es-CR" sz="1500" b="0" i="0" u="none" strike="noStrike" baseline="30000">
                          <a:effectLst/>
                          <a:latin typeface="Calibri Light" panose="020F0302020204030204" pitchFamily="34" charset="0"/>
                        </a:rPr>
                        <a:t> </a:t>
                      </a:r>
                      <a:endParaRPr lang="es-CR" sz="1500" b="1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494,150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5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5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5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100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2138868"/>
                  </a:ext>
                </a:extLst>
              </a:tr>
              <a:tr h="23304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500" b="1" i="0" u="none" strike="noStrike">
                          <a:effectLst/>
                          <a:latin typeface="Calibri Light" panose="020F0302020204030204" pitchFamily="34" charset="0"/>
                        </a:rPr>
                        <a:t>Total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1,603,631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***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100.00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2839209"/>
                  </a:ext>
                </a:extLst>
              </a:tr>
              <a:tr h="23304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5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5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5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5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5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5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6744830"/>
                  </a:ext>
                </a:extLst>
              </a:tr>
              <a:tr h="699137">
                <a:tc gridSpan="6"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s-CR" sz="1500" b="0" i="0" u="none" strike="noStrike" dirty="0">
                          <a:effectLst/>
                          <a:latin typeface="Calibri Light" panose="020F0302020204030204" pitchFamily="34" charset="0"/>
                        </a:rPr>
                        <a:t>Resumen de comercialización de café, tanto de Consumo Nacional como de Exportación, se detalla las ventas en consignación y con precio fijo, el total vendido en U. De 46 kg se calcula de acuerdo con la fruta reportada en esta cosecha y, para su conversión a kg, se aplica el rendimiento de la cosecha 2024-2025 o el informado en la cosecha 2025-2026.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86234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53031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010444-9D2F-C06B-5980-7F81AC2D0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BE0C0CF3-F121-AFCF-F567-70ED64B1F47A}"/>
              </a:ext>
            </a:extLst>
          </p:cNvPr>
          <p:cNvSpPr txBox="1"/>
          <p:nvPr/>
        </p:nvSpPr>
        <p:spPr>
          <a:xfrm>
            <a:off x="0" y="218"/>
            <a:ext cx="7603200" cy="480131"/>
          </a:xfrm>
          <a:prstGeom prst="rect">
            <a:avLst/>
          </a:prstGeom>
          <a:solidFill>
            <a:srgbClr val="499057"/>
          </a:solidFill>
        </p:spPr>
        <p:txBody>
          <a:bodyPr wrap="square" rtlCol="0">
            <a:spAutoFit/>
          </a:bodyPr>
          <a:lstStyle>
            <a:defPPr>
              <a:defRPr lang="es-CR"/>
            </a:defPPr>
            <a:lvl1pPr algn="ctr">
              <a:lnSpc>
                <a:spcPct val="90000"/>
              </a:lnSpc>
              <a:spcBef>
                <a:spcPct val="0"/>
              </a:spcBef>
              <a:defRPr kumimoji="0" sz="2800" b="1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j-ea"/>
                <a:cs typeface="+mj-cs"/>
              </a:defRPr>
            </a:lvl1pPr>
          </a:lstStyle>
          <a:p>
            <a:r>
              <a:rPr lang="es-ES" dirty="0">
                <a:solidFill>
                  <a:schemeClr val="bg1"/>
                </a:solidFill>
              </a:rPr>
              <a:t>COMERCIALIZACIÓN POR ZONAS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D253409-8E6F-D4A5-71F6-EF24DFA5BC67}"/>
              </a:ext>
            </a:extLst>
          </p:cNvPr>
          <p:cNvSpPr txBox="1"/>
          <p:nvPr/>
        </p:nvSpPr>
        <p:spPr>
          <a:xfrm>
            <a:off x="1097558" y="722720"/>
            <a:ext cx="10018118" cy="337952"/>
          </a:xfrm>
          <a:prstGeom prst="rect">
            <a:avLst/>
          </a:prstGeom>
          <a:solidFill>
            <a:srgbClr val="499057"/>
          </a:solidFill>
          <a:ln w="44450" cap="rnd">
            <a:noFill/>
          </a:ln>
        </p:spPr>
        <p:txBody>
          <a:bodyPr vert="horz" lIns="91440" tIns="45720" rIns="91440" bIns="45720" rtlCol="0" anchor="ctr" anchorCtr="0">
            <a:noAutofit/>
          </a:bodyPr>
          <a:lstStyle>
            <a:defPPr>
              <a:defRPr lang="es-CR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lack"/>
                <a:ea typeface="+mj-ea"/>
                <a:cs typeface="+mj-cs"/>
              </a:defRPr>
            </a:lvl1pPr>
          </a:lstStyle>
          <a:p>
            <a:r>
              <a:rPr lang="es-ES" sz="2000" dirty="0">
                <a:latin typeface="Calibri" panose="020F0502020204030204" pitchFamily="34" charset="0"/>
                <a:cs typeface="Calibri" panose="020F0502020204030204" pitchFamily="34" charset="0"/>
              </a:rPr>
              <a:t>COSECHA 2026/2027   (EN Ud.46 KILOGRAMOS) 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95E6C09-DA4D-A64F-3C9D-CB35E8080614}"/>
              </a:ext>
            </a:extLst>
          </p:cNvPr>
          <p:cNvSpPr txBox="1"/>
          <p:nvPr/>
        </p:nvSpPr>
        <p:spPr>
          <a:xfrm>
            <a:off x="8645237" y="5439993"/>
            <a:ext cx="3546763" cy="337952"/>
          </a:xfrm>
          <a:prstGeom prst="rect">
            <a:avLst/>
          </a:prstGeom>
          <a:solidFill>
            <a:srgbClr val="499057"/>
          </a:solidFill>
          <a:ln w="44450" cap="rnd">
            <a:noFill/>
          </a:ln>
        </p:spPr>
        <p:txBody>
          <a:bodyPr vert="horz" lIns="91440" tIns="45720" rIns="91440" bIns="45720" rtlCol="0" anchor="ctr" anchorCtr="0">
            <a:noAutofit/>
          </a:bodyPr>
          <a:lstStyle>
            <a:defPPr>
              <a:defRPr lang="es-CR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lack"/>
                <a:ea typeface="+mj-ea"/>
                <a:cs typeface="+mj-cs"/>
              </a:defRPr>
            </a:lvl1pPr>
          </a:lstStyle>
          <a:p>
            <a:r>
              <a:rPr lang="es-ES" sz="2000" dirty="0">
                <a:latin typeface="Calibri" panose="020F0502020204030204" pitchFamily="34" charset="0"/>
                <a:cs typeface="Calibri" panose="020F0502020204030204" pitchFamily="34" charset="0"/>
              </a:rPr>
              <a:t>Corte al 5 de Octubre 2026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D66AB7CF-4FA6-4C2B-5291-9D10C4D314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7014724"/>
              </p:ext>
            </p:extLst>
          </p:nvPr>
        </p:nvGraphicFramePr>
        <p:xfrm>
          <a:off x="1097558" y="1226986"/>
          <a:ext cx="10018118" cy="4043187"/>
        </p:xfrm>
        <a:graphic>
          <a:graphicData uri="http://schemas.openxmlformats.org/drawingml/2006/table">
            <a:tbl>
              <a:tblPr/>
              <a:tblGrid>
                <a:gridCol w="1256797">
                  <a:extLst>
                    <a:ext uri="{9D8B030D-6E8A-4147-A177-3AD203B41FA5}">
                      <a16:colId xmlns:a16="http://schemas.microsoft.com/office/drawing/2014/main" val="2603286016"/>
                    </a:ext>
                  </a:extLst>
                </a:gridCol>
                <a:gridCol w="1208458">
                  <a:extLst>
                    <a:ext uri="{9D8B030D-6E8A-4147-A177-3AD203B41FA5}">
                      <a16:colId xmlns:a16="http://schemas.microsoft.com/office/drawing/2014/main" val="1236034505"/>
                    </a:ext>
                  </a:extLst>
                </a:gridCol>
                <a:gridCol w="1268881">
                  <a:extLst>
                    <a:ext uri="{9D8B030D-6E8A-4147-A177-3AD203B41FA5}">
                      <a16:colId xmlns:a16="http://schemas.microsoft.com/office/drawing/2014/main" val="1616808968"/>
                    </a:ext>
                  </a:extLst>
                </a:gridCol>
                <a:gridCol w="1268881">
                  <a:extLst>
                    <a:ext uri="{9D8B030D-6E8A-4147-A177-3AD203B41FA5}">
                      <a16:colId xmlns:a16="http://schemas.microsoft.com/office/drawing/2014/main" val="2613519666"/>
                    </a:ext>
                  </a:extLst>
                </a:gridCol>
                <a:gridCol w="1268881">
                  <a:extLst>
                    <a:ext uri="{9D8B030D-6E8A-4147-A177-3AD203B41FA5}">
                      <a16:colId xmlns:a16="http://schemas.microsoft.com/office/drawing/2014/main" val="2009079720"/>
                    </a:ext>
                  </a:extLst>
                </a:gridCol>
                <a:gridCol w="1268881">
                  <a:extLst>
                    <a:ext uri="{9D8B030D-6E8A-4147-A177-3AD203B41FA5}">
                      <a16:colId xmlns:a16="http://schemas.microsoft.com/office/drawing/2014/main" val="1302742408"/>
                    </a:ext>
                  </a:extLst>
                </a:gridCol>
                <a:gridCol w="1268881">
                  <a:extLst>
                    <a:ext uri="{9D8B030D-6E8A-4147-A177-3AD203B41FA5}">
                      <a16:colId xmlns:a16="http://schemas.microsoft.com/office/drawing/2014/main" val="460502906"/>
                    </a:ext>
                  </a:extLst>
                </a:gridCol>
                <a:gridCol w="1208458">
                  <a:extLst>
                    <a:ext uri="{9D8B030D-6E8A-4147-A177-3AD203B41FA5}">
                      <a16:colId xmlns:a16="http://schemas.microsoft.com/office/drawing/2014/main" val="2411701708"/>
                    </a:ext>
                  </a:extLst>
                </a:gridCol>
              </a:tblGrid>
              <a:tr h="393560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400" b="1" i="0" u="none" strike="noStrike">
                          <a:effectLst/>
                          <a:latin typeface="Arial" panose="020B0604020202020204" pitchFamily="34" charset="0"/>
                        </a:rPr>
                        <a:t>ZONA</a:t>
                      </a:r>
                    </a:p>
                  </a:txBody>
                  <a:tcPr marL="9242" marR="9242" marT="92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400" b="1" i="0" u="none" strike="noStrike">
                          <a:effectLst/>
                          <a:latin typeface="Arial" panose="020B0604020202020204" pitchFamily="34" charset="0"/>
                        </a:rPr>
                        <a:t>VENTAS DE EXPORTACIÓN</a:t>
                      </a:r>
                      <a:r>
                        <a:rPr lang="es-CR" sz="1400" b="1" i="0" u="none" strike="noStrike" baseline="30000"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endParaRPr lang="es-CR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42" marR="9242" marT="92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400" b="1" i="0" u="none" strike="noStrike">
                          <a:effectLst/>
                          <a:latin typeface="Arial" panose="020B0604020202020204" pitchFamily="34" charset="0"/>
                        </a:rPr>
                        <a:t>VENTAS CONSUMO NACIONAL</a:t>
                      </a:r>
                    </a:p>
                  </a:txBody>
                  <a:tcPr marL="9242" marR="9242" marT="92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200" b="1" i="0" u="none" strike="noStrike">
                          <a:effectLst/>
                          <a:latin typeface="Arial" panose="020B0604020202020204" pitchFamily="34" charset="0"/>
                        </a:rPr>
                        <a:t>TOTAL DE VENTAS</a:t>
                      </a:r>
                    </a:p>
                  </a:txBody>
                  <a:tcPr marL="9242" marR="9242" marT="92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9105613"/>
                  </a:ext>
                </a:extLst>
              </a:tr>
              <a:tr h="540861">
                <a:tc v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200" b="1" i="0" u="none" strike="noStrike">
                          <a:effectLst/>
                          <a:latin typeface="Arial" panose="020B0604020202020204" pitchFamily="34" charset="0"/>
                        </a:rPr>
                        <a:t>Ventas en u.46 kgs en consignación</a:t>
                      </a:r>
                    </a:p>
                  </a:txBody>
                  <a:tcPr marL="9242" marR="9242" marT="92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200" b="1" i="0" u="none" strike="noStrike">
                          <a:effectLst/>
                          <a:latin typeface="Arial" panose="020B0604020202020204" pitchFamily="34" charset="0"/>
                        </a:rPr>
                        <a:t>Ventas en U. de 46 Kgs. con Precio</a:t>
                      </a:r>
                    </a:p>
                  </a:txBody>
                  <a:tcPr marL="9242" marR="9242" marT="92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200" b="1" i="0" u="none" strike="noStrike">
                          <a:effectLst/>
                          <a:latin typeface="Arial" panose="020B0604020202020204" pitchFamily="34" charset="0"/>
                        </a:rPr>
                        <a:t>  Promedio $ por U. de 46 kgs.</a:t>
                      </a:r>
                    </a:p>
                  </a:txBody>
                  <a:tcPr marL="9242" marR="9242" marT="92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200" b="1" i="0" u="none" strike="noStrike">
                          <a:effectLst/>
                          <a:latin typeface="Arial" panose="020B0604020202020204" pitchFamily="34" charset="0"/>
                        </a:rPr>
                        <a:t>Ventas en u.46 kgs en consignación</a:t>
                      </a:r>
                    </a:p>
                  </a:txBody>
                  <a:tcPr marL="9242" marR="9242" marT="92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200" b="1" i="0" u="none" strike="noStrike">
                          <a:effectLst/>
                          <a:latin typeface="Arial" panose="020B0604020202020204" pitchFamily="34" charset="0"/>
                        </a:rPr>
                        <a:t>Ventas en U. de 46 Kgs. </a:t>
                      </a:r>
                    </a:p>
                  </a:txBody>
                  <a:tcPr marL="9242" marR="9242" marT="92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200" b="1" i="0" u="none" strike="noStrike">
                          <a:effectLst/>
                          <a:latin typeface="Arial" panose="020B0604020202020204" pitchFamily="34" charset="0"/>
                        </a:rPr>
                        <a:t>PRECIO KG.POR ZONA</a:t>
                      </a:r>
                    </a:p>
                  </a:txBody>
                  <a:tcPr marL="9242" marR="9242" marT="92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200" b="1" i="0" u="none" strike="noStrike">
                          <a:effectLst/>
                          <a:latin typeface="Arial" panose="020B0604020202020204" pitchFamily="34" charset="0"/>
                        </a:rPr>
                        <a:t> EN UNIDADES DE 46 KILOGRAMOS</a:t>
                      </a:r>
                    </a:p>
                  </a:txBody>
                  <a:tcPr marL="9242" marR="9242" marT="92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1888958"/>
                  </a:ext>
                </a:extLst>
              </a:tr>
              <a:tr h="21581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400" b="1" i="0" u="none" strike="noStrike">
                          <a:effectLst/>
                          <a:latin typeface="Arial" panose="020B0604020202020204" pitchFamily="34" charset="0"/>
                        </a:rPr>
                        <a:t>Coto Brus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8,550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50,041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318.04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                    -  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1,517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  2,508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60,108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920220"/>
                  </a:ext>
                </a:extLst>
              </a:tr>
              <a:tr h="21581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400" b="1" i="0" u="none" strike="noStrike">
                          <a:effectLst/>
                          <a:latin typeface="Arial" panose="020B0604020202020204" pitchFamily="34" charset="0"/>
                        </a:rPr>
                        <a:t>Los Santos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70,433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115,671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297.03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                    -  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11,564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  2,244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197,668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6867409"/>
                  </a:ext>
                </a:extLst>
              </a:tr>
              <a:tr h="21581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400" b="1" i="0" u="none" strike="noStrike">
                          <a:effectLst/>
                          <a:latin typeface="Arial" panose="020B0604020202020204" pitchFamily="34" charset="0"/>
                        </a:rPr>
                        <a:t>Pérez Zeledón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3,711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39,705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320.97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                    -  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1,908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  2,475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45,324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7768270"/>
                  </a:ext>
                </a:extLst>
              </a:tr>
              <a:tr h="21581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400" b="1" i="0" u="none" strike="noStrike">
                          <a:effectLst/>
                          <a:latin typeface="Arial" panose="020B0604020202020204" pitchFamily="34" charset="0"/>
                        </a:rPr>
                        <a:t>Turrialba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1,625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16,800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320.86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                    -  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46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  3,003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18,471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8264189"/>
                  </a:ext>
                </a:extLst>
              </a:tr>
              <a:tr h="21581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400" b="1" i="0" u="none" strike="noStrike">
                          <a:effectLst/>
                          <a:latin typeface="Arial" panose="020B0604020202020204" pitchFamily="34" charset="0"/>
                        </a:rPr>
                        <a:t>Valle Central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15,206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40,036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319.12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                    -  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2,475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  2,261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57,717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1781092"/>
                  </a:ext>
                </a:extLst>
              </a:tr>
              <a:tr h="42266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400" b="1" i="0" u="none" strike="noStrike">
                          <a:effectLst/>
                          <a:latin typeface="Arial" panose="020B0604020202020204" pitchFamily="34" charset="0"/>
                        </a:rPr>
                        <a:t>Valle  Occidental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44,377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87,171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327.05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750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3,150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  2,509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135,448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9623168"/>
                  </a:ext>
                </a:extLst>
              </a:tr>
              <a:tr h="21581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400" b="1" i="0" u="none" strike="noStrike">
                          <a:effectLst/>
                          <a:latin typeface="Arial" panose="020B0604020202020204" pitchFamily="34" charset="0"/>
                        </a:rPr>
                        <a:t>Zona Norte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                   -  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825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348.00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                    -  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                    -  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 -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825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690819"/>
                  </a:ext>
                </a:extLst>
              </a:tr>
              <a:tr h="21581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Total Nacional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1" i="0" u="none" strike="noStrike">
                          <a:effectLst/>
                          <a:latin typeface="Arial" panose="020B0604020202020204" pitchFamily="34" charset="0"/>
                        </a:rPr>
                        <a:t>  143,902 </a:t>
                      </a:r>
                    </a:p>
                  </a:txBody>
                  <a:tcPr marL="9242" marR="9242" marT="924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1" i="0" u="none" strike="noStrike">
                          <a:effectLst/>
                          <a:latin typeface="Arial" panose="020B0604020202020204" pitchFamily="34" charset="0"/>
                        </a:rPr>
                        <a:t>  350,248 </a:t>
                      </a:r>
                    </a:p>
                  </a:txBody>
                  <a:tcPr marL="9242" marR="9242" marT="924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  314.01 </a:t>
                      </a:r>
                    </a:p>
                  </a:txBody>
                  <a:tcPr marL="9242" marR="9242" marT="924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1" i="0" u="none" strike="noStrike">
                          <a:effectLst/>
                          <a:latin typeface="Arial" panose="020B0604020202020204" pitchFamily="34" charset="0"/>
                        </a:rPr>
                        <a:t>  750 </a:t>
                      </a:r>
                    </a:p>
                  </a:txBody>
                  <a:tcPr marL="9242" marR="9242" marT="924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1" i="0" u="none" strike="noStrike">
                          <a:effectLst/>
                          <a:latin typeface="Arial" panose="020B0604020202020204" pitchFamily="34" charset="0"/>
                        </a:rPr>
                        <a:t>  20,659 </a:t>
                      </a:r>
                    </a:p>
                  </a:txBody>
                  <a:tcPr marL="9242" marR="9242" marT="924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  2,329.15 </a:t>
                      </a:r>
                    </a:p>
                  </a:txBody>
                  <a:tcPr marL="9242" marR="9242" marT="924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1" i="0" u="none" strike="noStrike">
                          <a:effectLst/>
                          <a:latin typeface="Arial" panose="020B0604020202020204" pitchFamily="34" charset="0"/>
                        </a:rPr>
                        <a:t>  515,559 </a:t>
                      </a:r>
                    </a:p>
                  </a:txBody>
                  <a:tcPr marL="9242" marR="9242" marT="924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2082369"/>
                  </a:ext>
                </a:extLst>
              </a:tr>
              <a:tr h="21581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42" marR="9242" marT="924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42" marR="9242" marT="924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42" marR="9242" marT="924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42" marR="9242" marT="924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42" marR="9242" marT="924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42" marR="9242" marT="924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42" marR="9242" marT="924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42" marR="9242" marT="924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632571"/>
                  </a:ext>
                </a:extLst>
              </a:tr>
              <a:tr h="165709">
                <a:tc gridSpan="8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R" sz="1000" b="0" i="0" u="none" strike="noStrike">
                          <a:effectLst/>
                          <a:latin typeface="Arial" panose="020B0604020202020204" pitchFamily="34" charset="0"/>
                        </a:rPr>
                        <a:t>Detalle de comercialización de café por zonas, tanto de Consumo Nacional como de Exportación, aplicando el rendimiento de la cosecha anterior</a:t>
                      </a:r>
                    </a:p>
                  </a:txBody>
                  <a:tcPr marL="9242" marR="9242" marT="92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748385"/>
                  </a:ext>
                </a:extLst>
              </a:tr>
              <a:tr h="17261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R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242" marR="9242" marT="92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s-C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42" marR="9242" marT="92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s-C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42" marR="9242" marT="92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s-C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42" marR="9242" marT="92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s-C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42" marR="9242" marT="92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R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242" marR="9242" marT="924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s-C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42" marR="9242" marT="92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R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242" marR="9242" marT="924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7660836"/>
                  </a:ext>
                </a:extLst>
              </a:tr>
              <a:tr h="215810">
                <a:tc gridSpan="3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Arial" panose="020B0604020202020204" pitchFamily="34" charset="0"/>
                        </a:rPr>
                        <a:t>El promedio nacional de exportación por unidad de 46 kg es de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000" b="1" i="0" u="none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42" marR="9242" marT="9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000" b="1" i="0" u="none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42" marR="9242" marT="924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$ 314.01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242" marR="9242" marT="924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3959956"/>
                  </a:ext>
                </a:extLst>
              </a:tr>
              <a:tr h="304461">
                <a:tc gridSpan="3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Arial" panose="020B0604020202020204" pitchFamily="34" charset="0"/>
                        </a:rPr>
                        <a:t>El promedio nacional de ventas de consumo nacional por kg es de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242" marR="9242" marT="9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242" marR="9242" marT="924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₡2,329.15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242" marR="9242" marT="924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74878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131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9FFF25-1981-7D43-7B7D-9E5D2D01B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6B2F9A11-03FA-9E8A-F984-D403075D7704}"/>
              </a:ext>
            </a:extLst>
          </p:cNvPr>
          <p:cNvSpPr txBox="1"/>
          <p:nvPr/>
        </p:nvSpPr>
        <p:spPr>
          <a:xfrm>
            <a:off x="0" y="218"/>
            <a:ext cx="7603200" cy="480131"/>
          </a:xfrm>
          <a:prstGeom prst="rect">
            <a:avLst/>
          </a:prstGeom>
          <a:solidFill>
            <a:srgbClr val="499057"/>
          </a:solidFill>
        </p:spPr>
        <p:txBody>
          <a:bodyPr wrap="square" rtlCol="0">
            <a:spAutoFit/>
          </a:bodyPr>
          <a:lstStyle>
            <a:defPPr>
              <a:defRPr lang="es-CR"/>
            </a:defPPr>
            <a:lvl1pPr algn="ctr">
              <a:lnSpc>
                <a:spcPct val="90000"/>
              </a:lnSpc>
              <a:spcBef>
                <a:spcPct val="0"/>
              </a:spcBef>
              <a:defRPr kumimoji="0" sz="2800" b="1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j-ea"/>
                <a:cs typeface="+mj-cs"/>
              </a:defRPr>
            </a:lvl1pPr>
          </a:lstStyle>
          <a:p>
            <a:r>
              <a:rPr lang="es-ES" dirty="0">
                <a:solidFill>
                  <a:schemeClr val="bg1"/>
                </a:solidFill>
              </a:rPr>
              <a:t>COMPARATIVO COMERCIALIZACIÓN</a:t>
            </a: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AE038F37-2FCE-21FF-A132-2E3BCBFBEA77}"/>
              </a:ext>
            </a:extLst>
          </p:cNvPr>
          <p:cNvSpPr txBox="1">
            <a:spLocks/>
          </p:cNvSpPr>
          <p:nvPr/>
        </p:nvSpPr>
        <p:spPr>
          <a:xfrm>
            <a:off x="1120387" y="689964"/>
            <a:ext cx="9861936" cy="337952"/>
          </a:xfrm>
          <a:prstGeom prst="rect">
            <a:avLst/>
          </a:prstGeom>
          <a:solidFill>
            <a:srgbClr val="499057"/>
          </a:solidFill>
          <a:ln w="44450" cap="rnd">
            <a:noFill/>
          </a:ln>
        </p:spPr>
        <p:txBody>
          <a:bodyPr vert="horz" lIns="91440" tIns="45720" rIns="91440" bIns="45720" rtlCol="0" anchor="ctr" anchorCtr="0">
            <a:noAutofit/>
          </a:bodyPr>
          <a:lstStyle>
            <a:defPPr>
              <a:defRPr lang="es-ES_tradnl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lack"/>
                <a:ea typeface="+mj-ea"/>
                <a:cs typeface="+mj-cs"/>
              </a:defRPr>
            </a:lvl1pPr>
          </a:lstStyle>
          <a:p>
            <a:r>
              <a:rPr lang="es-ES" sz="2000" dirty="0">
                <a:latin typeface="Calibri" panose="020F0502020204030204" pitchFamily="34" charset="0"/>
                <a:cs typeface="Calibri" panose="020F0502020204030204" pitchFamily="34" charset="0"/>
              </a:rPr>
              <a:t>DE LAS ULTIMAS TRES COSECHAS Al segundo año de cada período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60CFAD0-C18E-8430-5653-649ADF4BEE77}"/>
              </a:ext>
            </a:extLst>
          </p:cNvPr>
          <p:cNvSpPr txBox="1">
            <a:spLocks/>
          </p:cNvSpPr>
          <p:nvPr/>
        </p:nvSpPr>
        <p:spPr>
          <a:xfrm>
            <a:off x="8645237" y="5439993"/>
            <a:ext cx="3546763" cy="337952"/>
          </a:xfrm>
          <a:prstGeom prst="rect">
            <a:avLst/>
          </a:prstGeom>
          <a:solidFill>
            <a:srgbClr val="499057"/>
          </a:solidFill>
          <a:ln w="44450" cap="rnd">
            <a:noFill/>
          </a:ln>
        </p:spPr>
        <p:txBody>
          <a:bodyPr vert="horz" lIns="91440" tIns="45720" rIns="91440" bIns="45720" rtlCol="0" anchor="ctr" anchorCtr="0">
            <a:noAutofit/>
          </a:bodyPr>
          <a:lstStyle>
            <a:defPPr>
              <a:defRPr lang="es-ES_tradnl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lack"/>
                <a:ea typeface="+mj-ea"/>
                <a:cs typeface="+mj-cs"/>
              </a:defRPr>
            </a:lvl1pPr>
          </a:lstStyle>
          <a:p>
            <a:r>
              <a:rPr lang="es-ES" sz="2000" dirty="0">
                <a:latin typeface="Calibri" panose="020F0502020204030204" pitchFamily="34" charset="0"/>
                <a:cs typeface="Calibri" panose="020F0502020204030204" pitchFamily="34" charset="0"/>
              </a:rPr>
              <a:t>Corte al 5 de Octubre 2026</a:t>
            </a:r>
          </a:p>
        </p:txBody>
      </p: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7C91938B-C033-45A8-B772-192C7F469E4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96814009"/>
              </p:ext>
            </p:extLst>
          </p:nvPr>
        </p:nvGraphicFramePr>
        <p:xfrm>
          <a:off x="1120388" y="3553697"/>
          <a:ext cx="9861934" cy="1811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CEF411BD-288C-BEA9-C01E-54B562B911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47103"/>
              </p:ext>
            </p:extLst>
          </p:nvPr>
        </p:nvGraphicFramePr>
        <p:xfrm>
          <a:off x="1120387" y="1102279"/>
          <a:ext cx="9861934" cy="2377055"/>
        </p:xfrm>
        <a:graphic>
          <a:graphicData uri="http://schemas.openxmlformats.org/drawingml/2006/table">
            <a:tbl>
              <a:tblPr/>
              <a:tblGrid>
                <a:gridCol w="1106976">
                  <a:extLst>
                    <a:ext uri="{9D8B030D-6E8A-4147-A177-3AD203B41FA5}">
                      <a16:colId xmlns:a16="http://schemas.microsoft.com/office/drawing/2014/main" val="405331155"/>
                    </a:ext>
                  </a:extLst>
                </a:gridCol>
                <a:gridCol w="886519">
                  <a:extLst>
                    <a:ext uri="{9D8B030D-6E8A-4147-A177-3AD203B41FA5}">
                      <a16:colId xmlns:a16="http://schemas.microsoft.com/office/drawing/2014/main" val="2228532961"/>
                    </a:ext>
                  </a:extLst>
                </a:gridCol>
                <a:gridCol w="935770">
                  <a:extLst>
                    <a:ext uri="{9D8B030D-6E8A-4147-A177-3AD203B41FA5}">
                      <a16:colId xmlns:a16="http://schemas.microsoft.com/office/drawing/2014/main" val="2618741044"/>
                    </a:ext>
                  </a:extLst>
                </a:gridCol>
                <a:gridCol w="302542">
                  <a:extLst>
                    <a:ext uri="{9D8B030D-6E8A-4147-A177-3AD203B41FA5}">
                      <a16:colId xmlns:a16="http://schemas.microsoft.com/office/drawing/2014/main" val="2138687740"/>
                    </a:ext>
                  </a:extLst>
                </a:gridCol>
                <a:gridCol w="891209">
                  <a:extLst>
                    <a:ext uri="{9D8B030D-6E8A-4147-A177-3AD203B41FA5}">
                      <a16:colId xmlns:a16="http://schemas.microsoft.com/office/drawing/2014/main" val="2994487400"/>
                    </a:ext>
                  </a:extLst>
                </a:gridCol>
                <a:gridCol w="886519">
                  <a:extLst>
                    <a:ext uri="{9D8B030D-6E8A-4147-A177-3AD203B41FA5}">
                      <a16:colId xmlns:a16="http://schemas.microsoft.com/office/drawing/2014/main" val="1158875270"/>
                    </a:ext>
                  </a:extLst>
                </a:gridCol>
                <a:gridCol w="844303">
                  <a:extLst>
                    <a:ext uri="{9D8B030D-6E8A-4147-A177-3AD203B41FA5}">
                      <a16:colId xmlns:a16="http://schemas.microsoft.com/office/drawing/2014/main" val="1376785585"/>
                    </a:ext>
                  </a:extLst>
                </a:gridCol>
                <a:gridCol w="302542">
                  <a:extLst>
                    <a:ext uri="{9D8B030D-6E8A-4147-A177-3AD203B41FA5}">
                      <a16:colId xmlns:a16="http://schemas.microsoft.com/office/drawing/2014/main" val="269148778"/>
                    </a:ext>
                  </a:extLst>
                </a:gridCol>
                <a:gridCol w="891209">
                  <a:extLst>
                    <a:ext uri="{9D8B030D-6E8A-4147-A177-3AD203B41FA5}">
                      <a16:colId xmlns:a16="http://schemas.microsoft.com/office/drawing/2014/main" val="219805448"/>
                    </a:ext>
                  </a:extLst>
                </a:gridCol>
                <a:gridCol w="886519">
                  <a:extLst>
                    <a:ext uri="{9D8B030D-6E8A-4147-A177-3AD203B41FA5}">
                      <a16:colId xmlns:a16="http://schemas.microsoft.com/office/drawing/2014/main" val="3365484752"/>
                    </a:ext>
                  </a:extLst>
                </a:gridCol>
                <a:gridCol w="935770">
                  <a:extLst>
                    <a:ext uri="{9D8B030D-6E8A-4147-A177-3AD203B41FA5}">
                      <a16:colId xmlns:a16="http://schemas.microsoft.com/office/drawing/2014/main" val="180148116"/>
                    </a:ext>
                  </a:extLst>
                </a:gridCol>
                <a:gridCol w="218111">
                  <a:extLst>
                    <a:ext uri="{9D8B030D-6E8A-4147-A177-3AD203B41FA5}">
                      <a16:colId xmlns:a16="http://schemas.microsoft.com/office/drawing/2014/main" val="2800369477"/>
                    </a:ext>
                  </a:extLst>
                </a:gridCol>
                <a:gridCol w="773945">
                  <a:extLst>
                    <a:ext uri="{9D8B030D-6E8A-4147-A177-3AD203B41FA5}">
                      <a16:colId xmlns:a16="http://schemas.microsoft.com/office/drawing/2014/main" val="245815861"/>
                    </a:ext>
                  </a:extLst>
                </a:gridCol>
              </a:tblGrid>
              <a:tr h="159404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000" b="1" i="0" u="none" strike="noStrike">
                          <a:effectLst/>
                          <a:latin typeface="Calibri Light" panose="020F0302020204030204" pitchFamily="34" charset="0"/>
                        </a:rPr>
                        <a:t>Mercado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Cosecha 2024-2025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Cosecha 2025-2026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Cosecha 2026-2027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4732915"/>
                  </a:ext>
                </a:extLst>
              </a:tr>
              <a:tr h="291481">
                <a:tc v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000" b="1" i="0" u="none" strike="noStrike">
                          <a:effectLst/>
                          <a:latin typeface="Calibri Light" panose="020F0302020204030204" pitchFamily="34" charset="0"/>
                        </a:rPr>
                        <a:t>Vendido en Ud. de 46 Kg.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000" b="1" i="0" u="none" strike="noStrike">
                          <a:effectLst/>
                          <a:latin typeface="Calibri Light" panose="020F0302020204030204" pitchFamily="34" charset="0"/>
                        </a:rPr>
                        <a:t>Precio Promedio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000" b="1" i="0" u="none" strike="noStrike">
                          <a:effectLst/>
                          <a:latin typeface="Calibri Light" panose="020F0302020204030204" pitchFamily="34" charset="0"/>
                        </a:rPr>
                        <a:t>% Prod.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000" b="1" i="0" u="none" strike="noStrike">
                          <a:effectLst/>
                          <a:latin typeface="Calibri Light" panose="020F0302020204030204" pitchFamily="34" charset="0"/>
                        </a:rPr>
                        <a:t>Vendido en Ud. de 46 Kg.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000" b="1" i="0" u="none" strike="noStrike">
                          <a:effectLst/>
                          <a:latin typeface="Calibri Light" panose="020F0302020204030204" pitchFamily="34" charset="0"/>
                        </a:rPr>
                        <a:t>Precio Promedio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000" b="1" i="0" u="none" strike="noStrike">
                          <a:effectLst/>
                          <a:latin typeface="Calibri Light" panose="020F0302020204030204" pitchFamily="34" charset="0"/>
                        </a:rPr>
                        <a:t>% Prod.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000" b="1" i="0" u="none" strike="noStrike">
                          <a:effectLst/>
                          <a:latin typeface="Calibri Light" panose="020F0302020204030204" pitchFamily="34" charset="0"/>
                        </a:rPr>
                        <a:t>Vendido en Ud. de 46 Kg.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000" b="1" i="0" u="none" strike="noStrike">
                          <a:effectLst/>
                          <a:latin typeface="Calibri Light" panose="020F0302020204030204" pitchFamily="34" charset="0"/>
                        </a:rPr>
                        <a:t>Precio Promedio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000" b="1" i="0" u="none" strike="noStrike">
                          <a:effectLst/>
                          <a:latin typeface="Calibri Light" panose="020F0302020204030204" pitchFamily="34" charset="0"/>
                        </a:rPr>
                        <a:t>% Prod.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1507426"/>
                  </a:ext>
                </a:extLst>
              </a:tr>
              <a:tr h="21253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1" i="0" u="none" strike="noStrike">
                          <a:effectLst/>
                          <a:latin typeface="Calibri Light" panose="020F0302020204030204" pitchFamily="34" charset="0"/>
                        </a:rPr>
                        <a:t>Exportación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411,355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$255.80</a:t>
                      </a:r>
                    </a:p>
                  </a:txBody>
                  <a:tcPr marL="0" marR="91088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8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24.82%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398,397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$325.36</a:t>
                      </a:r>
                    </a:p>
                  </a:txBody>
                  <a:tcPr marL="0" marR="91088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8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24.50%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350,248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$314.01</a:t>
                      </a:r>
                    </a:p>
                  </a:txBody>
                  <a:tcPr marL="0" marR="91088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8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21.84%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9047278"/>
                  </a:ext>
                </a:extLst>
              </a:tr>
              <a:tr h="21253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1" i="0" u="none" strike="noStrike">
                          <a:effectLst/>
                          <a:latin typeface="Calibri Light" panose="020F0302020204030204" pitchFamily="34" charset="0"/>
                        </a:rPr>
                        <a:t>Consignación EXP.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62,270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 ***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3.76%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77,258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 ***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4.75%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143,902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***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8.97%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9426377"/>
                  </a:ext>
                </a:extLst>
              </a:tr>
              <a:tr h="21253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1" i="0" u="none" strike="noStrike">
                          <a:effectLst/>
                          <a:latin typeface="Calibri Light" panose="020F0302020204030204" pitchFamily="34" charset="0"/>
                        </a:rPr>
                        <a:t>Consumo Local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34,097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₡2,290.69</a:t>
                      </a:r>
                    </a:p>
                  </a:txBody>
                  <a:tcPr marL="0" marR="9108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800" b="0" i="0" u="none" strike="noStrike">
                          <a:effectLst/>
                          <a:latin typeface="Calibri Light" panose="020F0302020204030204" pitchFamily="34" charset="0"/>
                        </a:rPr>
                        <a:t>Kg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2.06%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24,477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₡3,158.59</a:t>
                      </a:r>
                    </a:p>
                  </a:txBody>
                  <a:tcPr marL="0" marR="9108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800" b="0" i="0" u="none" strike="noStrike">
                          <a:effectLst/>
                          <a:latin typeface="Calibri Light" panose="020F0302020204030204" pitchFamily="34" charset="0"/>
                        </a:rPr>
                        <a:t>Kg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1.51%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20,659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₡2,329.15</a:t>
                      </a:r>
                    </a:p>
                  </a:txBody>
                  <a:tcPr marL="0" marR="9108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800" b="0" i="0" u="none" strike="noStrike">
                          <a:effectLst/>
                          <a:latin typeface="Calibri Light" panose="020F0302020204030204" pitchFamily="34" charset="0"/>
                        </a:rPr>
                        <a:t>Kg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1.29%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4919818"/>
                  </a:ext>
                </a:extLst>
              </a:tr>
              <a:tr h="21253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1" i="0" u="none" strike="noStrike">
                          <a:effectLst/>
                          <a:latin typeface="Calibri Light" panose="020F0302020204030204" pitchFamily="34" charset="0"/>
                        </a:rPr>
                        <a:t>Consignación C.N.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2,325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0.14%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1,200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0.07%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750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                     -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3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0.05%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4660271"/>
                  </a:ext>
                </a:extLst>
              </a:tr>
              <a:tr h="21253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1" i="0" u="none" strike="noStrike">
                          <a:effectLst/>
                          <a:latin typeface="Calibri Light" panose="020F0302020204030204" pitchFamily="34" charset="0"/>
                        </a:rPr>
                        <a:t>Total  Vendido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510,047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3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3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30.78%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501,332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3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3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30.83%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515,559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                     -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3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32.15%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7312044"/>
                  </a:ext>
                </a:extLst>
              </a:tr>
              <a:tr h="21253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1" i="0" u="none" strike="noStrike">
                          <a:effectLst/>
                          <a:latin typeface="Calibri Light" panose="020F0302020204030204" pitchFamily="34" charset="0"/>
                        </a:rPr>
                        <a:t>Por Vender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1,146,980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3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3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69.22%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1,124,693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3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3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69.17%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1,088,072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                     -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3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67.85%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3217432"/>
                  </a:ext>
                </a:extLst>
              </a:tr>
              <a:tr h="21253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1" i="0" u="none" strike="noStrike">
                          <a:effectLst/>
                          <a:latin typeface="Calibri Light" panose="020F0302020204030204" pitchFamily="34" charset="0"/>
                        </a:rPr>
                        <a:t>Exportado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3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8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3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8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                     -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8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956358"/>
                  </a:ext>
                </a:extLst>
              </a:tr>
              <a:tr h="21253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1" i="0" u="none" strike="noStrike">
                          <a:effectLst/>
                          <a:latin typeface="Calibri Light" panose="020F0302020204030204" pitchFamily="34" charset="0"/>
                        </a:rPr>
                        <a:t>Por Exportar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473,625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3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3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100.00%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475,655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3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3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100.00%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494,150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3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3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100.00%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0009314"/>
                  </a:ext>
                </a:extLst>
              </a:tr>
              <a:tr h="21253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1" i="0" u="none" strike="noStrike">
                          <a:effectLst/>
                          <a:latin typeface="Calibri Light" panose="020F0302020204030204" pitchFamily="34" charset="0"/>
                        </a:rPr>
                        <a:t>Producción Total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1,657,027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8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100.00%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1,626,025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8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100.00%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1,603,631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8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 dirty="0">
                          <a:effectLst/>
                          <a:latin typeface="Calibri Light" panose="020F0302020204030204" pitchFamily="34" charset="0"/>
                        </a:rPr>
                        <a:t>100.00%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03811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66671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5430C-E6FA-EE97-5799-BB9AA579BA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E3F05F5-5D7C-759A-7C1A-A935792CBE41}"/>
              </a:ext>
            </a:extLst>
          </p:cNvPr>
          <p:cNvSpPr txBox="1"/>
          <p:nvPr/>
        </p:nvSpPr>
        <p:spPr>
          <a:xfrm>
            <a:off x="0" y="0"/>
            <a:ext cx="7603200" cy="480131"/>
          </a:xfrm>
          <a:prstGeom prst="rect">
            <a:avLst/>
          </a:prstGeom>
          <a:solidFill>
            <a:srgbClr val="499057"/>
          </a:solidFill>
        </p:spPr>
        <p:txBody>
          <a:bodyPr wrap="square" rtlCol="0">
            <a:spAutoFit/>
          </a:bodyPr>
          <a:lstStyle>
            <a:defPPr>
              <a:defRPr lang="es-CR"/>
            </a:defPPr>
            <a:lvl1pPr algn="ctr">
              <a:lnSpc>
                <a:spcPct val="90000"/>
              </a:lnSpc>
              <a:spcBef>
                <a:spcPct val="0"/>
              </a:spcBef>
              <a:defRPr kumimoji="0" sz="2800" b="1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j-ea"/>
                <a:cs typeface="+mj-cs"/>
              </a:defRPr>
            </a:lvl1pPr>
          </a:lstStyle>
          <a:p>
            <a:r>
              <a:rPr lang="es-ES" dirty="0">
                <a:solidFill>
                  <a:schemeClr val="bg1"/>
                </a:solidFill>
              </a:rPr>
              <a:t>COMERCIALIZACIÓN COSECHAS FUTURAS</a:t>
            </a: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17FB8DA8-45C0-2404-B43D-2AC245B93FBC}"/>
              </a:ext>
            </a:extLst>
          </p:cNvPr>
          <p:cNvSpPr txBox="1">
            <a:spLocks/>
          </p:cNvSpPr>
          <p:nvPr/>
        </p:nvSpPr>
        <p:spPr>
          <a:xfrm>
            <a:off x="1120387" y="689964"/>
            <a:ext cx="9861936" cy="337952"/>
          </a:xfrm>
          <a:prstGeom prst="rect">
            <a:avLst/>
          </a:prstGeom>
          <a:solidFill>
            <a:srgbClr val="499057"/>
          </a:solidFill>
          <a:ln w="44450" cap="rnd">
            <a:noFill/>
          </a:ln>
        </p:spPr>
        <p:txBody>
          <a:bodyPr vert="horz" lIns="91440" tIns="45720" rIns="91440" bIns="45720" rtlCol="0" anchor="ctr" anchorCtr="0">
            <a:noAutofit/>
          </a:bodyPr>
          <a:lstStyle>
            <a:defPPr>
              <a:defRPr lang="es-ES_tradnl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lack"/>
                <a:ea typeface="+mj-ea"/>
                <a:cs typeface="+mj-cs"/>
              </a:defRPr>
            </a:lvl1pPr>
          </a:lstStyle>
          <a:p>
            <a:r>
              <a:rPr lang="es-ES" sz="2000" dirty="0">
                <a:latin typeface="Calibri" panose="020F0502020204030204" pitchFamily="34" charset="0"/>
                <a:cs typeface="Calibri" panose="020F0502020204030204" pitchFamily="34" charset="0"/>
              </a:rPr>
              <a:t>Cosechas 2027-2028 / 2028-2029 / 2029-2030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2B426963-1096-9604-3DE9-AE1AC8FC6352}"/>
              </a:ext>
            </a:extLst>
          </p:cNvPr>
          <p:cNvSpPr txBox="1">
            <a:spLocks/>
          </p:cNvSpPr>
          <p:nvPr/>
        </p:nvSpPr>
        <p:spPr>
          <a:xfrm>
            <a:off x="8645237" y="5439993"/>
            <a:ext cx="3546763" cy="337952"/>
          </a:xfrm>
          <a:prstGeom prst="rect">
            <a:avLst/>
          </a:prstGeom>
          <a:solidFill>
            <a:srgbClr val="499057"/>
          </a:solidFill>
          <a:ln w="44450" cap="rnd">
            <a:noFill/>
          </a:ln>
        </p:spPr>
        <p:txBody>
          <a:bodyPr vert="horz" lIns="91440" tIns="45720" rIns="91440" bIns="45720" rtlCol="0" anchor="ctr" anchorCtr="0">
            <a:noAutofit/>
          </a:bodyPr>
          <a:lstStyle>
            <a:defPPr>
              <a:defRPr lang="es-ES_tradnl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lack"/>
                <a:ea typeface="+mj-ea"/>
                <a:cs typeface="+mj-cs"/>
              </a:defRPr>
            </a:lvl1pPr>
          </a:lstStyle>
          <a:p>
            <a:r>
              <a:rPr lang="es-ES" sz="2000" dirty="0">
                <a:latin typeface="Calibri" panose="020F0502020204030204" pitchFamily="34" charset="0"/>
                <a:cs typeface="Calibri" panose="020F0502020204030204" pitchFamily="34" charset="0"/>
              </a:rPr>
              <a:t>Corte al 5 de Octubre 2026</a:t>
            </a:r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97791C20-A558-C75F-50F6-57B0996DBE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2096884"/>
              </p:ext>
            </p:extLst>
          </p:nvPr>
        </p:nvGraphicFramePr>
        <p:xfrm>
          <a:off x="1120386" y="1508314"/>
          <a:ext cx="9861935" cy="3072311"/>
        </p:xfrm>
        <a:graphic>
          <a:graphicData uri="http://schemas.openxmlformats.org/drawingml/2006/table">
            <a:tbl>
              <a:tblPr/>
              <a:tblGrid>
                <a:gridCol w="1547949">
                  <a:extLst>
                    <a:ext uri="{9D8B030D-6E8A-4147-A177-3AD203B41FA5}">
                      <a16:colId xmlns:a16="http://schemas.microsoft.com/office/drawing/2014/main" val="2206874204"/>
                    </a:ext>
                  </a:extLst>
                </a:gridCol>
                <a:gridCol w="1335731">
                  <a:extLst>
                    <a:ext uri="{9D8B030D-6E8A-4147-A177-3AD203B41FA5}">
                      <a16:colId xmlns:a16="http://schemas.microsoft.com/office/drawing/2014/main" val="1656162006"/>
                    </a:ext>
                  </a:extLst>
                </a:gridCol>
                <a:gridCol w="1498015">
                  <a:extLst>
                    <a:ext uri="{9D8B030D-6E8A-4147-A177-3AD203B41FA5}">
                      <a16:colId xmlns:a16="http://schemas.microsoft.com/office/drawing/2014/main" val="569194327"/>
                    </a:ext>
                  </a:extLst>
                </a:gridCol>
                <a:gridCol w="1597883">
                  <a:extLst>
                    <a:ext uri="{9D8B030D-6E8A-4147-A177-3AD203B41FA5}">
                      <a16:colId xmlns:a16="http://schemas.microsoft.com/office/drawing/2014/main" val="2628550804"/>
                    </a:ext>
                  </a:extLst>
                </a:gridCol>
                <a:gridCol w="2034805">
                  <a:extLst>
                    <a:ext uri="{9D8B030D-6E8A-4147-A177-3AD203B41FA5}">
                      <a16:colId xmlns:a16="http://schemas.microsoft.com/office/drawing/2014/main" val="3977331981"/>
                    </a:ext>
                  </a:extLst>
                </a:gridCol>
                <a:gridCol w="1847552">
                  <a:extLst>
                    <a:ext uri="{9D8B030D-6E8A-4147-A177-3AD203B41FA5}">
                      <a16:colId xmlns:a16="http://schemas.microsoft.com/office/drawing/2014/main" val="359633306"/>
                    </a:ext>
                  </a:extLst>
                </a:gridCol>
              </a:tblGrid>
              <a:tr h="265037">
                <a:tc gridSpan="6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1" i="0" u="none" strike="noStrike">
                          <a:effectLst/>
                          <a:latin typeface="Calibri Light" panose="020F0302020204030204" pitchFamily="34" charset="0"/>
                        </a:rPr>
                        <a:t>Volumen en U. 46 kg. - Para exportación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415637"/>
                  </a:ext>
                </a:extLst>
              </a:tr>
              <a:tr h="63608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200" b="1" i="0" u="none" strike="noStrike">
                          <a:effectLst/>
                          <a:latin typeface="Calibri Light" panose="020F0302020204030204" pitchFamily="34" charset="0"/>
                        </a:rPr>
                        <a:t>Cosecha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200" b="1" i="0" u="none" strike="noStrike">
                          <a:effectLst/>
                          <a:latin typeface="Calibri Light" panose="020F0302020204030204" pitchFamily="34" charset="0"/>
                        </a:rPr>
                        <a:t>Ventas TOTALES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200" b="1" i="0" u="none" strike="noStrike">
                          <a:effectLst/>
                          <a:latin typeface="Calibri Light" panose="020F0302020204030204" pitchFamily="34" charset="0"/>
                        </a:rPr>
                        <a:t>Ventas en Consignación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200" b="1" i="0" u="none" strike="noStrike">
                          <a:effectLst/>
                          <a:latin typeface="Calibri Light" panose="020F0302020204030204" pitchFamily="34" charset="0"/>
                        </a:rPr>
                        <a:t>Ventas con Precio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100" b="1" i="0" u="none" strike="noStrike">
                          <a:effectLst/>
                          <a:latin typeface="Calibri Light" panose="020F0302020204030204" pitchFamily="34" charset="0"/>
                        </a:rPr>
                        <a:t>Precio Rieles Promedio $/Ud.46 kg.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200" b="1" i="0" u="none" strike="noStrike">
                          <a:effectLst/>
                          <a:latin typeface="Calibri Light" panose="020F0302020204030204" pitchFamily="34" charset="0"/>
                        </a:rPr>
                        <a:t>Variación  % precio 1/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2131224"/>
                  </a:ext>
                </a:extLst>
              </a:tr>
              <a:tr h="16962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314068"/>
                  </a:ext>
                </a:extLst>
              </a:tr>
              <a:tr h="29684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600" b="1" i="0" u="none" strike="noStrike">
                          <a:effectLst/>
                          <a:latin typeface="Calibri Light" panose="020F0302020204030204" pitchFamily="34" charset="0"/>
                        </a:rPr>
                        <a:t>2027-2028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600" b="0" i="0" u="none" strike="noStrike">
                          <a:effectLst/>
                          <a:latin typeface="Calibri Light" panose="020F0302020204030204" pitchFamily="34" charset="0"/>
                        </a:rPr>
                        <a:t>  23,194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600" b="0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  1,350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600" b="0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  21,844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600" b="0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  294.11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600" b="0" i="0" u="none" strike="noStrike">
                          <a:effectLst/>
                          <a:latin typeface="Calibri Light" panose="020F03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4555046"/>
                  </a:ext>
                </a:extLst>
              </a:tr>
              <a:tr h="29684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600" b="1" i="0" u="none" strike="noStrike">
                          <a:effectLst/>
                          <a:latin typeface="Calibri Light" panose="020F0302020204030204" pitchFamily="34" charset="0"/>
                        </a:rPr>
                        <a:t>2028-2029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600" b="0" i="0" u="none" strike="noStrike">
                          <a:effectLst/>
                          <a:latin typeface="Calibri Light" panose="020F0302020204030204" pitchFamily="34" charset="0"/>
                        </a:rPr>
                        <a:t>  56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600" b="0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                  -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600" b="0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  56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600" b="0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  186.32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600" b="0" i="0" u="none" strike="noStrike">
                          <a:effectLst/>
                          <a:latin typeface="Calibri Light" panose="020F03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0809921"/>
                  </a:ext>
                </a:extLst>
              </a:tr>
              <a:tr h="29684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600" b="1" i="0" u="none" strike="noStrike">
                          <a:effectLst/>
                          <a:latin typeface="Calibri Light" panose="020F0302020204030204" pitchFamily="34" charset="0"/>
                        </a:rPr>
                        <a:t>2029-2030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600" b="0" i="0" u="none" strike="noStrike">
                          <a:effectLst/>
                          <a:latin typeface="Calibri Light" panose="020F0302020204030204" pitchFamily="34" charset="0"/>
                        </a:rPr>
                        <a:t>  31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600" b="0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                  -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600" b="0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  31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600" b="0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  190.89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600" b="0" i="0" u="none" strike="noStrike">
                          <a:effectLst/>
                          <a:latin typeface="Calibri Light" panose="020F03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7105314"/>
                  </a:ext>
                </a:extLst>
              </a:tr>
              <a:tr h="18658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100" b="1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100" b="1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0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0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0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CR" sz="10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5118091"/>
                  </a:ext>
                </a:extLst>
              </a:tr>
              <a:tr h="20354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2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2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0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0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0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0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370334"/>
                  </a:ext>
                </a:extLst>
              </a:tr>
              <a:tr h="180225">
                <a:tc gridSpan="3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1" i="0" u="none" strike="noStrike">
                          <a:effectLst/>
                          <a:latin typeface="Calibri Light" panose="020F0302020204030204" pitchFamily="34" charset="0"/>
                        </a:rPr>
                        <a:t>1/ Variación porcentual en el precio: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2841968"/>
                  </a:ext>
                </a:extLst>
              </a:tr>
              <a:tr h="1802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Calibri Light" panose="020F0302020204030204" pitchFamily="34" charset="0"/>
                        </a:rPr>
                        <a:t> con respecto 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000" b="0" i="0" u="none" strike="noStrike" dirty="0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30/9/2026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Calibri Light" panose="020F0302020204030204" pitchFamily="34" charset="0"/>
                        </a:rPr>
                        <a:t>Cosecha 2026-2027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0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0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7185822"/>
                  </a:ext>
                </a:extLst>
              </a:tr>
              <a:tr h="1802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Calibri Light" panose="020F0302020204030204" pitchFamily="34" charset="0"/>
                        </a:rPr>
                        <a:t> con respecto 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000" b="0" i="0" u="none" strike="noStrike" dirty="0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30/9/2026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Calibri Light" panose="020F0302020204030204" pitchFamily="34" charset="0"/>
                        </a:rPr>
                        <a:t>Cosecha 2026-2027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0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0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6509800"/>
                  </a:ext>
                </a:extLst>
              </a:tr>
              <a:tr h="1802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Calibri Light" panose="020F0302020204030204" pitchFamily="34" charset="0"/>
                        </a:rPr>
                        <a:t> con respecto 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000" b="0" i="0" u="none" strike="noStrike" dirty="0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30/9/2026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Calibri Light" panose="020F0302020204030204" pitchFamily="34" charset="0"/>
                        </a:rPr>
                        <a:t>Cosecha 2026-2027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 dirty="0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13727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137020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15198</TotalTime>
  <Words>958</Words>
  <Application>Microsoft Office PowerPoint</Application>
  <PresentationFormat>Panorámica</PresentationFormat>
  <Paragraphs>410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6</vt:i4>
      </vt:variant>
    </vt:vector>
  </HeadingPairs>
  <TitlesOfParts>
    <vt:vector size="13" baseType="lpstr">
      <vt:lpstr>Aptos</vt:lpstr>
      <vt:lpstr>Arial</vt:lpstr>
      <vt:lpstr>Calibri</vt:lpstr>
      <vt:lpstr>Calibri Light</vt:lpstr>
      <vt:lpstr>Slenco Black</vt:lpstr>
      <vt:lpstr>Tema de Office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aquiros</dc:creator>
  <cp:lastModifiedBy>Juan Carlos Castillo Molina</cp:lastModifiedBy>
  <cp:revision>26</cp:revision>
  <dcterms:created xsi:type="dcterms:W3CDTF">2023-12-07T15:07:55Z</dcterms:created>
  <dcterms:modified xsi:type="dcterms:W3CDTF">2026-10-06T20:14:51Z</dcterms:modified>
</cp:coreProperties>
</file>